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embeddedFontLst>
    <p:embeddedFont>
      <p:font typeface="Libre Franklin Medium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iHd6+O1lVFE1ghUa/rQoQM7Knt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ibreFranklinMedium-bold.fntdata"/><Relationship Id="rId14" Type="http://schemas.openxmlformats.org/officeDocument/2006/relationships/font" Target="fonts/LibreFranklinMedium-regular.fntdata"/><Relationship Id="rId17" Type="http://schemas.openxmlformats.org/officeDocument/2006/relationships/font" Target="fonts/LibreFranklinMedium-boldItalic.fntdata"/><Relationship Id="rId16" Type="http://schemas.openxmlformats.org/officeDocument/2006/relationships/font" Target="fonts/LibreFranklinMedium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1e8bf21596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11e8bf21596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e8bf2159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1e8bf2159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e8bf21596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1e8bf21596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11e8bf21596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/>
          <p:nvPr>
            <p:ph type="ctrTitle"/>
          </p:nvPr>
        </p:nvSpPr>
        <p:spPr>
          <a:xfrm>
            <a:off x="1524000" y="3348719"/>
            <a:ext cx="9144000" cy="1023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Libre Franklin Medium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" type="subTitle"/>
          </p:nvPr>
        </p:nvSpPr>
        <p:spPr>
          <a:xfrm>
            <a:off x="1524000" y="4371855"/>
            <a:ext cx="9144000" cy="653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5" name="Google Shape;1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95158" y="774206"/>
            <a:ext cx="2601683" cy="25894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Blank">
  <p:cSld name="5_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536F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48" name="Google Shape;48;p21"/>
          <p:cNvSpPr txBox="1"/>
          <p:nvPr>
            <p:ph type="title"/>
          </p:nvPr>
        </p:nvSpPr>
        <p:spPr>
          <a:xfrm>
            <a:off x="0" y="2418263"/>
            <a:ext cx="12192000" cy="744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Libre Franklin Medium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" type="body"/>
          </p:nvPr>
        </p:nvSpPr>
        <p:spPr>
          <a:xfrm>
            <a:off x="-1" y="3127044"/>
            <a:ext cx="12191999" cy="1168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4000"/>
              <a:buNone/>
              <a:defRPr sz="4000">
                <a:solidFill>
                  <a:srgbClr val="BFBFB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/>
          <p:nvPr>
            <p:ph idx="2" type="pic"/>
          </p:nvPr>
        </p:nvSpPr>
        <p:spPr>
          <a:xfrm>
            <a:off x="5183188" y="457201"/>
            <a:ext cx="6172200" cy="4354082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22"/>
          <p:cNvSpPr txBox="1"/>
          <p:nvPr>
            <p:ph idx="1" type="body"/>
          </p:nvPr>
        </p:nvSpPr>
        <p:spPr>
          <a:xfrm>
            <a:off x="839788" y="2057400"/>
            <a:ext cx="3932237" cy="29333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000"/>
              <a:buNone/>
              <a:defRPr sz="3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id="54" name="Google Shape;54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9853" y="5711188"/>
            <a:ext cx="2013959" cy="103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3"/>
          <p:cNvSpPr txBox="1"/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" type="body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9" name="Google Shape;19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9853" y="5711188"/>
            <a:ext cx="2013959" cy="103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type="title"/>
          </p:nvPr>
        </p:nvSpPr>
        <p:spPr>
          <a:xfrm>
            <a:off x="831850" y="97479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6000"/>
              <a:buFont typeface="Libre Franklin Medium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" type="body"/>
          </p:nvPr>
        </p:nvSpPr>
        <p:spPr>
          <a:xfrm>
            <a:off x="831850" y="385452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id="23" name="Google Shape;2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9853" y="5711188"/>
            <a:ext cx="2013959" cy="103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/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>
            <a:off x="249294" y="96837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2" type="body"/>
          </p:nvPr>
        </p:nvSpPr>
        <p:spPr>
          <a:xfrm>
            <a:off x="6172200" y="96837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8" name="Google Shape;2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9853" y="5711188"/>
            <a:ext cx="2013959" cy="103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9853" y="5711188"/>
            <a:ext cx="2013959" cy="103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9853" y="5711188"/>
            <a:ext cx="2013959" cy="103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A3E32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18"/>
          <p:cNvSpPr txBox="1"/>
          <p:nvPr>
            <p:ph type="title"/>
          </p:nvPr>
        </p:nvSpPr>
        <p:spPr>
          <a:xfrm>
            <a:off x="0" y="2418263"/>
            <a:ext cx="12192000" cy="744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Libre Franklin Medium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" type="body"/>
          </p:nvPr>
        </p:nvSpPr>
        <p:spPr>
          <a:xfrm>
            <a:off x="-1" y="3127044"/>
            <a:ext cx="12191999" cy="1168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4000"/>
              <a:buNone/>
              <a:defRPr sz="4000">
                <a:solidFill>
                  <a:srgbClr val="BFBFB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Blank">
  <p:cSld name="3_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6742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19"/>
          <p:cNvSpPr txBox="1"/>
          <p:nvPr>
            <p:ph type="title"/>
          </p:nvPr>
        </p:nvSpPr>
        <p:spPr>
          <a:xfrm>
            <a:off x="0" y="2418263"/>
            <a:ext cx="12192000" cy="744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Libre Franklin Medium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1" type="body"/>
          </p:nvPr>
        </p:nvSpPr>
        <p:spPr>
          <a:xfrm>
            <a:off x="-1" y="3127044"/>
            <a:ext cx="12191999" cy="1168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4000"/>
              <a:buNone/>
              <a:defRPr sz="4000">
                <a:solidFill>
                  <a:srgbClr val="BFBFB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Blank">
  <p:cSld name="4_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9367">
              <a:alpha val="74901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0"/>
          <p:cNvSpPr txBox="1"/>
          <p:nvPr>
            <p:ph type="title"/>
          </p:nvPr>
        </p:nvSpPr>
        <p:spPr>
          <a:xfrm>
            <a:off x="0" y="2418263"/>
            <a:ext cx="12192000" cy="744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Libre Franklin Medium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" type="body"/>
          </p:nvPr>
        </p:nvSpPr>
        <p:spPr>
          <a:xfrm>
            <a:off x="-1" y="3127044"/>
            <a:ext cx="12191999" cy="1168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4000"/>
              <a:buNone/>
              <a:defRPr sz="4000">
                <a:solidFill>
                  <a:srgbClr val="BFBFB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  <a:defRPr b="1" i="0" sz="4000" u="none" cap="none" strike="noStrike">
                <a:solidFill>
                  <a:srgbClr val="0A3E32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2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rgbClr val="3A2313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indent="-4191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3pPr>
            <a:lvl4pPr indent="-4064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7F7F7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>
            <p:ph type="ctrTitle"/>
          </p:nvPr>
        </p:nvSpPr>
        <p:spPr>
          <a:xfrm>
            <a:off x="1524000" y="3348719"/>
            <a:ext cx="9144000" cy="1023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Libre Franklin Medium"/>
              <a:buNone/>
            </a:pPr>
            <a:br>
              <a:rPr lang="en-US"/>
            </a:br>
            <a:r>
              <a:rPr lang="en-US" sz="4400"/>
              <a:t>Let’s Get Camping-Planning for Summer 2022</a:t>
            </a:r>
            <a:endParaRPr/>
          </a:p>
        </p:txBody>
      </p:sp>
      <p:sp>
        <p:nvSpPr>
          <p:cNvPr id="60" name="Google Shape;60;p1"/>
          <p:cNvSpPr txBox="1"/>
          <p:nvPr>
            <p:ph idx="1" type="subTitle"/>
          </p:nvPr>
        </p:nvSpPr>
        <p:spPr>
          <a:xfrm>
            <a:off x="1524000" y="4371855"/>
            <a:ext cx="9144000" cy="653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en-US"/>
              <a:t>Scouts BSA Camping Opportunities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1524000" y="3348719"/>
            <a:ext cx="9144000" cy="102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Libre Franklin Medium"/>
              <a:buNone/>
            </a:pPr>
            <a:r>
              <a:rPr lang="en-US" sz="6000"/>
              <a:t>What does Scouts BSA summer camping look like in NCAC?</a:t>
            </a:r>
            <a:endParaRPr sz="6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e8bf21596_0_10"/>
          <p:cNvSpPr txBox="1"/>
          <p:nvPr>
            <p:ph type="title"/>
          </p:nvPr>
        </p:nvSpPr>
        <p:spPr>
          <a:xfrm>
            <a:off x="249294" y="237038"/>
            <a:ext cx="105156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</a:pPr>
            <a:r>
              <a:rPr lang="en-US"/>
              <a:t>Offerings</a:t>
            </a:r>
            <a:endParaRPr/>
          </a:p>
        </p:txBody>
      </p:sp>
      <p:sp>
        <p:nvSpPr>
          <p:cNvPr id="71" name="Google Shape;71;g11e8bf21596_0_10"/>
          <p:cNvSpPr txBox="1"/>
          <p:nvPr>
            <p:ph idx="1" type="body"/>
          </p:nvPr>
        </p:nvSpPr>
        <p:spPr>
          <a:xfrm>
            <a:off x="249294" y="94581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Goshen Scouts BSA Camps (five 1-week sessions June 26-July 30)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Bowman-patrol cooking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Marriott-patrol cooking and heater stack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Olmsted-Dining Hall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Camp Catoctin BSA (August 7-13, 2022)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Scout Specialty Week at Snyder (July 17-July 23, 2022)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None/>
            </a:pPr>
            <a:r>
              <a:t/>
            </a:r>
            <a:endParaRPr/>
          </a:p>
          <a:p>
            <a:pPr indent="-381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/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</a:pPr>
            <a:r>
              <a:rPr lang="en-US"/>
              <a:t>Special Offerings</a:t>
            </a:r>
            <a:endParaRPr/>
          </a:p>
        </p:txBody>
      </p:sp>
      <p:sp>
        <p:nvSpPr>
          <p:cNvPr id="77" name="Google Shape;77;p6"/>
          <p:cNvSpPr txBox="1"/>
          <p:nvPr>
            <p:ph idx="1" type="body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Camp Bowman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Patrol cooking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Culture Craft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Camp Marriott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Provisional camping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The Guild (trade skills)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Camp Olmsted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Only Goshen Scouts BSA camp with dining hall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Booz Allen Hamilton Technology Center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</a:pPr>
            <a:r>
              <a:rPr lang="en-US"/>
              <a:t>Special Offerings (cont’d)</a:t>
            </a:r>
            <a:endParaRPr/>
          </a:p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Shared offerings at Goshen Scouts BSA Camps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ATV Program (based out of Olmsted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Challenging Outdoor Personal Experience (COPE, based out of Olmsted)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Climbing (based out of Olmsted)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Goshen Vets (based out of Bowman)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e8bf21596_0_0"/>
          <p:cNvSpPr txBox="1"/>
          <p:nvPr>
            <p:ph type="title"/>
          </p:nvPr>
        </p:nvSpPr>
        <p:spPr>
          <a:xfrm>
            <a:off x="249294" y="237038"/>
            <a:ext cx="105156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ts val="4000"/>
              <a:buFont typeface="Libre Franklin Medium"/>
              <a:buNone/>
            </a:pPr>
            <a:r>
              <a:rPr lang="en-US"/>
              <a:t>Special Offerings (cont’d)</a:t>
            </a:r>
            <a:endParaRPr/>
          </a:p>
        </p:txBody>
      </p:sp>
      <p:sp>
        <p:nvSpPr>
          <p:cNvPr id="89" name="Google Shape;89;g11e8bf21596_0_0"/>
          <p:cNvSpPr txBox="1"/>
          <p:nvPr>
            <p:ph idx="1" type="body"/>
          </p:nvPr>
        </p:nvSpPr>
        <p:spPr>
          <a:xfrm>
            <a:off x="249294" y="94581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Camp Catoctin BSA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Field Experts </a:t>
            </a:r>
            <a:endParaRPr/>
          </a:p>
          <a:p>
            <a:pPr indent="-1333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•"/>
            </a:pPr>
            <a:r>
              <a:rPr lang="en-US" sz="2700"/>
              <a:t>Climbing, Health Care Professions, Movie Making, Public Health (new MBs in 2022)</a:t>
            </a:r>
            <a:endParaRPr sz="27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ts val="3600"/>
              <a:buChar char="•"/>
            </a:pPr>
            <a:r>
              <a:rPr lang="en-US"/>
              <a:t>Scout Specialty Program at Snyder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All provisional program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/>
              <a:t>Michael’s Woodshop</a:t>
            </a:r>
            <a:endParaRPr/>
          </a:p>
          <a:p>
            <a:pPr indent="-1524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First-year program (new in 2022)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8"/>
          <p:cNvSpPr txBox="1"/>
          <p:nvPr>
            <p:ph type="title"/>
          </p:nvPr>
        </p:nvSpPr>
        <p:spPr>
          <a:xfrm>
            <a:off x="249294" y="237039"/>
            <a:ext cx="10515600" cy="558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3E32"/>
              </a:buClr>
              <a:buSzPct val="100000"/>
              <a:buFont typeface="Libre Franklin Medium"/>
              <a:buNone/>
            </a:pPr>
            <a:r>
              <a:rPr lang="en-US" sz="3600"/>
              <a:t>COVID Protocols</a:t>
            </a:r>
            <a:endParaRPr/>
          </a:p>
        </p:txBody>
      </p:sp>
      <p:sp>
        <p:nvSpPr>
          <p:cNvPr id="95" name="Google Shape;95;p8"/>
          <p:cNvSpPr txBox="1"/>
          <p:nvPr>
            <p:ph idx="1" type="body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10000"/>
          </a:bodyPr>
          <a:lstStyle/>
          <a:p>
            <a:pPr indent="-25673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2313"/>
              </a:buClr>
              <a:buSzPct val="100000"/>
              <a:buChar char="•"/>
            </a:pPr>
            <a:r>
              <a:rPr lang="en-US" sz="5900"/>
              <a:t>We will not be using the cohort system this summer</a:t>
            </a:r>
            <a:endParaRPr/>
          </a:p>
          <a:p>
            <a:pPr indent="0" lvl="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5622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ct val="100000"/>
              <a:buChar char="•"/>
            </a:pPr>
            <a:r>
              <a:rPr lang="en-US" sz="5800"/>
              <a:t>Masks will be encouraged but optional</a:t>
            </a:r>
            <a:endParaRPr/>
          </a:p>
          <a:p>
            <a:pPr indent="0" lvl="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5622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ct val="100000"/>
              <a:buChar char="•"/>
            </a:pPr>
            <a:r>
              <a:rPr lang="en-US" sz="5800"/>
              <a:t>Bus transportation to Goshen is returning this year</a:t>
            </a:r>
            <a:endParaRPr/>
          </a:p>
          <a:p>
            <a:pPr indent="0" lvl="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567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ct val="100000"/>
              <a:buChar char="•"/>
            </a:pPr>
            <a:r>
              <a:rPr lang="en-US" sz="5900"/>
              <a:t>Other details are still being finalized</a:t>
            </a:r>
            <a:endParaRPr/>
          </a:p>
          <a:p>
            <a:pPr indent="0" lvl="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567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2313"/>
              </a:buClr>
              <a:buSzPct val="100000"/>
              <a:buChar char="•"/>
            </a:pPr>
            <a:r>
              <a:rPr lang="en-US" sz="5900"/>
              <a:t>We are monitoring state and national guidelines and will update our policies accordingly if necessary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e8bf21596_0_16"/>
          <p:cNvSpPr txBox="1"/>
          <p:nvPr>
            <p:ph type="title"/>
          </p:nvPr>
        </p:nvSpPr>
        <p:spPr>
          <a:xfrm>
            <a:off x="249294" y="237038"/>
            <a:ext cx="10515600" cy="708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Also planning for Cub Scouts?</a:t>
            </a:r>
            <a:endParaRPr/>
          </a:p>
        </p:txBody>
      </p:sp>
      <p:sp>
        <p:nvSpPr>
          <p:cNvPr id="102" name="Google Shape;102;g11e8bf21596_0_16"/>
          <p:cNvSpPr txBox="1"/>
          <p:nvPr>
            <p:ph idx="1" type="body"/>
          </p:nvPr>
        </p:nvSpPr>
        <p:spPr>
          <a:xfrm>
            <a:off x="249294" y="945819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We have a Cub Scout Camping Webinar next Monday, March 28th at 7pm!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"/>
          <p:cNvSpPr txBox="1"/>
          <p:nvPr>
            <p:ph type="ctrTitle"/>
          </p:nvPr>
        </p:nvSpPr>
        <p:spPr>
          <a:xfrm>
            <a:off x="1524000" y="3348719"/>
            <a:ext cx="9144000" cy="1023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Libre Franklin Medium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108" name="Google Shape;108;p10"/>
          <p:cNvSpPr txBox="1"/>
          <p:nvPr>
            <p:ph idx="1" type="subTitle"/>
          </p:nvPr>
        </p:nvSpPr>
        <p:spPr>
          <a:xfrm>
            <a:off x="1524000" y="4371855"/>
            <a:ext cx="9144000" cy="653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Scout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1837"/>
      </a:accent1>
      <a:accent2>
        <a:srgbClr val="005596"/>
      </a:accent2>
      <a:accent3>
        <a:srgbClr val="FFDD00"/>
      </a:accent3>
      <a:accent4>
        <a:srgbClr val="00723F"/>
      </a:accent4>
      <a:accent5>
        <a:srgbClr val="6F3D2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2021-03-02T16:29:53Z</dcterms:created>
  <dc:creator>Philip Barbash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0x0101002E7CA3309B577F4EBD016E9BBB6D86DC</vt:lpwstr>
  </property>
</Properties>
</file>