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51.jpg" ContentType="image/jpg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72" r:id="rId5"/>
  </p:sldMasterIdLst>
  <p:notesMasterIdLst>
    <p:notesMasterId r:id="rId52"/>
  </p:notesMasterIdLst>
  <p:sldIdLst>
    <p:sldId id="258" r:id="rId6"/>
    <p:sldId id="267" r:id="rId7"/>
    <p:sldId id="257" r:id="rId8"/>
    <p:sldId id="280" r:id="rId9"/>
    <p:sldId id="268" r:id="rId10"/>
    <p:sldId id="311" r:id="rId11"/>
    <p:sldId id="312" r:id="rId12"/>
    <p:sldId id="313" r:id="rId13"/>
    <p:sldId id="314" r:id="rId14"/>
    <p:sldId id="269" r:id="rId15"/>
    <p:sldId id="271" r:id="rId16"/>
    <p:sldId id="272" r:id="rId17"/>
    <p:sldId id="273" r:id="rId18"/>
    <p:sldId id="274" r:id="rId19"/>
    <p:sldId id="277" r:id="rId20"/>
    <p:sldId id="276" r:id="rId21"/>
    <p:sldId id="308" r:id="rId22"/>
    <p:sldId id="278" r:id="rId23"/>
    <p:sldId id="281" r:id="rId24"/>
    <p:sldId id="270" r:id="rId25"/>
    <p:sldId id="304" r:id="rId26"/>
    <p:sldId id="315" r:id="rId27"/>
    <p:sldId id="316" r:id="rId28"/>
    <p:sldId id="317" r:id="rId29"/>
    <p:sldId id="309" r:id="rId30"/>
    <p:sldId id="287" r:id="rId31"/>
    <p:sldId id="284" r:id="rId32"/>
    <p:sldId id="285" r:id="rId33"/>
    <p:sldId id="295" r:id="rId34"/>
    <p:sldId id="310" r:id="rId35"/>
    <p:sldId id="334" r:id="rId36"/>
    <p:sldId id="346" r:id="rId37"/>
    <p:sldId id="335" r:id="rId38"/>
    <p:sldId id="376" r:id="rId39"/>
    <p:sldId id="324" r:id="rId40"/>
    <p:sldId id="325" r:id="rId41"/>
    <p:sldId id="326" r:id="rId42"/>
    <p:sldId id="320" r:id="rId43"/>
    <p:sldId id="321" r:id="rId44"/>
    <p:sldId id="318" r:id="rId45"/>
    <p:sldId id="327" r:id="rId46"/>
    <p:sldId id="299" r:id="rId47"/>
    <p:sldId id="300" r:id="rId48"/>
    <p:sldId id="301" r:id="rId49"/>
    <p:sldId id="305" r:id="rId50"/>
    <p:sldId id="265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Blackwell" initials="jb" lastIdx="1" clrIdx="0">
    <p:extLst>
      <p:ext uri="{19B8F6BF-5375-455C-9EA6-DF929625EA0E}">
        <p15:presenceInfo xmlns:p15="http://schemas.microsoft.com/office/powerpoint/2012/main" userId="JohnBlackw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0C1B"/>
    <a:srgbClr val="3E3062"/>
    <a:srgbClr val="333F50"/>
    <a:srgbClr val="385387"/>
    <a:srgbClr val="385525"/>
    <a:srgbClr val="FBDBD6"/>
    <a:srgbClr val="FBDBFF"/>
    <a:srgbClr val="843C0C"/>
    <a:srgbClr val="723F18"/>
    <a:srgbClr val="5F34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3AC56-0389-41A5-BF50-698D86987A13}" v="1" dt="2022-04-01T21:05:38.8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3083" autoAdjust="0"/>
  </p:normalViewPr>
  <p:slideViewPr>
    <p:cSldViewPr snapToGrid="0">
      <p:cViewPr varScale="1">
        <p:scale>
          <a:sx n="106" d="100"/>
          <a:sy n="106" d="100"/>
        </p:scale>
        <p:origin x="2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commentAuthors" Target="commentAuthor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DCA4A-BD04-4953-86DD-9B8E4D3398A5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A2CAC-F573-4237-867E-5272D14929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10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8A2CAC-F573-4237-867E-5272D149292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378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01632-7D88-4136-B7B5-24B8EACA9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348719"/>
            <a:ext cx="9144000" cy="1023136"/>
          </a:xfrm>
        </p:spPr>
        <p:txBody>
          <a:bodyPr anchor="b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4E3AE4-33F1-4160-B97E-9B5E17BA63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71855"/>
            <a:ext cx="9144000" cy="65376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227F18-06BC-4D78-9788-B057D4BF22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5158" y="774206"/>
            <a:ext cx="2601683" cy="258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42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36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Franklin Gothic Medium Cond" panose="020B0606030402020204" pitchFamily="34" charset="0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638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4FE0-4522-465B-BF76-673185849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0B218-8ADD-4A44-A9B6-C6571DD886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435408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15EC5-BB7E-4370-8326-C9B978051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2933344"/>
          </a:xfrm>
        </p:spPr>
        <p:txBody>
          <a:bodyPr>
            <a:normAutofit/>
          </a:bodyPr>
          <a:lstStyle>
            <a:lvl1pPr marL="0" indent="0">
              <a:buNone/>
              <a:defRPr sz="3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0660AB-D0C9-42A0-91A5-3EF39E1D6E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853" y="5711188"/>
            <a:ext cx="2013959" cy="1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38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04A61-D4A1-49A1-B493-7E353B8E7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9827B-6820-4DAD-B4C7-A12B05BE44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C73F2C-6D6B-4E14-9E7E-15E1066AE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AC7A4-212F-46CF-B119-E41987716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A4E9F1-4BC9-4318-8A42-79D8393846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C9DF9C-75EA-44DF-A1A6-8F81F364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D1933-9B1D-48E0-BE85-CDD33875224B}" type="datetimeFigureOut">
              <a:rPr lang="en-US" smtClean="0"/>
              <a:t>4/1/2022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33C9F4-BA30-497F-B8C7-093D2C7BE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E2D3C4-119A-4BE7-9A7D-22C2CFB4D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3F9FB-2BDF-4B8C-818F-09D822C16F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870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0909-965D-4C82-8D49-E656C3BB4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E8B32-EC10-41E7-846F-CCEC1DDA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6E8F-A878-4886-B4E0-7F8D734792BB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E3F16-8C1B-4E76-935D-6AD77011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DFC74-CD0E-452D-B8A7-22B2B9B2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24726-9300-435A-90B7-B21F70851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94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6E8F-A878-4886-B4E0-7F8D734792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24726-9300-435A-90B7-B21F70851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630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4430" y="365125"/>
            <a:ext cx="9299369" cy="1325563"/>
          </a:xfrm>
        </p:spPr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3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Font typeface="Courier New" panose="02070309020205020404" pitchFamily="49" charset="0"/>
              <a:buChar char="o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‒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1C6E8F-A878-4886-B4E0-7F8D734792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B24726-9300-435A-90B7-B21F70851F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491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30909-965D-4C82-8D49-E656C3BB4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E8B32-EC10-41E7-846F-CCEC1DDAD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6E8F-A878-4886-B4E0-7F8D734792BB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7E3F16-8C1B-4E76-935D-6AD77011B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DDFC74-CD0E-452D-B8A7-22B2B9B2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24726-9300-435A-90B7-B21F70851F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8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87A9AB-8262-40F7-BFBA-2B73B2C13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FCA1F-3D9D-413A-A5FD-3C3E4BFC4AB2}" type="datetimeFigureOut">
              <a:rPr lang="en-US" smtClean="0"/>
              <a:t>4/1/2022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F558AB-B8BB-417B-8913-6AC6377D1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3F476-0848-4BC7-948E-F4125C4E0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A0217-A76E-488C-AD63-88EABAD043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43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34034-53D8-45C5-8236-83158B77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BE258-B0BD-4B4C-A44F-F18F8B32C1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BC54A0-B756-4169-90EB-FEA03F856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853" y="5711188"/>
            <a:ext cx="2013959" cy="1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690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281C8-4EBF-4425-ABA5-84E9BB1F4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74799"/>
            <a:ext cx="1051560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10D30-3736-45FC-9449-DCB527852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54524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A53B7-A880-42FF-9086-3424626970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853" y="5711188"/>
            <a:ext cx="2013959" cy="1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76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65D6D-4D50-46EC-A1BF-CDE4C9912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4" y="237038"/>
            <a:ext cx="10515600" cy="70878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8886C8-4E21-4884-A028-D5865E6EB2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9294" y="96837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64CD3-D534-483A-A95C-CF803B045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6837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6B682-CE1D-4BB6-B0E2-2830449338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853" y="5711188"/>
            <a:ext cx="2013959" cy="1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96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9C1AF-F9D9-4EB7-8D18-AF1D1B650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180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BA285A-219F-4626-843B-D3992B169E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9853" y="5711188"/>
            <a:ext cx="2013959" cy="10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712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3E3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8919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16742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3363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8BAB4C-636D-43D4-96D9-8C094D760A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936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1D027F14-B580-4CFD-A34F-4D0B335AB7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18263"/>
            <a:ext cx="12192000" cy="7440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0DC1765-5B29-4F0B-8B6A-AAC565CDE3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-1" y="3127044"/>
            <a:ext cx="12191999" cy="11687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sz="4000">
                <a:solidFill>
                  <a:schemeClr val="bg1">
                    <a:lumMod val="7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843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2ECE9-E6AC-44FA-B25A-40D11145A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4" y="237038"/>
            <a:ext cx="10515600" cy="708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B40E7-16BF-4410-830A-113D09852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9294" y="9458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03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67" r:id="rId7"/>
    <p:sldLayoutId id="2147483668" r:id="rId8"/>
    <p:sldLayoutId id="2147483669" r:id="rId9"/>
    <p:sldLayoutId id="2147483670" r:id="rId10"/>
    <p:sldLayoutId id="2147483657" r:id="rId11"/>
    <p:sldLayoutId id="2147483671" r:id="rId12"/>
    <p:sldLayoutId id="214748367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A3E32"/>
          </a:solidFill>
          <a:latin typeface="Franklin Gothic Medium Cond" panose="020B06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rgbClr val="3A2313"/>
          </a:solidFill>
          <a:latin typeface="Franklin Gothic Medium Cond" panose="020B06060304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0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Franklin Gothic Medium Cond" panose="020B06060304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C6E8F-A878-4886-B4E0-7F8D734792BB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B24726-9300-435A-90B7-B21F70851FD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D74EBA-D6D3-4C7E-AB1C-586440D7AEAA}"/>
              </a:ext>
            </a:extLst>
          </p:cNvPr>
          <p:cNvSpPr/>
          <p:nvPr userDrawn="1"/>
        </p:nvSpPr>
        <p:spPr>
          <a:xfrm>
            <a:off x="15024" y="-4764"/>
            <a:ext cx="12176976" cy="686276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45E62B-A83E-47D4-9B93-2309A68418B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prstClr val="black"/>
              <a:schemeClr val="tx1">
                <a:lumMod val="50000"/>
                <a:lumOff val="5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4238"/>
            <a:ext cx="1099603" cy="1016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3639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togoshen.org/wp-content/uploads/2020/03/2020-Canoe-Trek-Guide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microsoft.com/office/2007/relationships/hdphoto" Target="../media/hdphoto2.wdp"/><Relationship Id="rId7" Type="http://schemas.openxmlformats.org/officeDocument/2006/relationships/image" Target="../media/image44.png"/><Relationship Id="rId12" Type="http://schemas.openxmlformats.org/officeDocument/2006/relationships/image" Target="../media/image49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7.png"/><Relationship Id="rId9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33.png"/><Relationship Id="rId4" Type="http://schemas.openxmlformats.org/officeDocument/2006/relationships/image" Target="../media/image53.png"/><Relationship Id="rId9" Type="http://schemas.openxmlformats.org/officeDocument/2006/relationships/image" Target="../media/image57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saseabase.org/" TargetMode="External"/><Relationship Id="rId2" Type="http://schemas.openxmlformats.org/officeDocument/2006/relationships/hyperlink" Target="http://www.philmontscoutranch.org/covid-19-mitigation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couting.org/outdooradventures/open4adventure/" TargetMode="External"/><Relationship Id="rId5" Type="http://schemas.openxmlformats.org/officeDocument/2006/relationships/hyperlink" Target="http://www.summitbsa.org/" TargetMode="External"/><Relationship Id="rId4" Type="http://schemas.openxmlformats.org/officeDocument/2006/relationships/hyperlink" Target="http://www.ntier.org/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acbsa.org/high-adventure/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highadventure@ncacbsa.or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91AF71D-80B0-49D0-AD89-556BB5E5F0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400" dirty="0"/>
              <a:t>Let’s Get Camping-Planning for Summer 2022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EB47DF98-73A9-4F51-A2CE-7E4B02803FC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High Adventure Opportunities</a:t>
            </a:r>
          </a:p>
        </p:txBody>
      </p:sp>
    </p:spTree>
    <p:extLst>
      <p:ext uri="{BB962C8B-B14F-4D97-AF65-F5344CB8AC3E}">
        <p14:creationId xmlns:p14="http://schemas.microsoft.com/office/powerpoint/2010/main" val="9887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8148-D793-4DDD-AE70-9FA7851D420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  <a:alpha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Lenhok’sin Outposts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740CA8-47B9-46AA-835E-00D6564B4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71831"/>
            <a:ext cx="5157787" cy="633244"/>
          </a:xfrm>
          <a:solidFill>
            <a:schemeClr val="accent1">
              <a:lumMod val="50000"/>
              <a:alpha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Historical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742BC5-562F-4EED-B866-DB492246A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86218"/>
            <a:ext cx="5157787" cy="3503444"/>
          </a:xfrm>
          <a:solidFill>
            <a:schemeClr val="accent1">
              <a:lumMod val="50000"/>
              <a:alpha val="75000"/>
            </a:schemeClr>
          </a:solidFill>
        </p:spPr>
        <p:txBody>
          <a:bodyPr>
            <a:normAutofit fontScale="92500" lnSpcReduction="10000"/>
          </a:bodyPr>
          <a:lstStyle/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Mountain Man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Foxfire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Wood’s Edge </a:t>
            </a:r>
            <a:r>
              <a:rPr lang="en-US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(formerly Robin Hood)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B7C6DF-8E7D-4685-8D11-A01293F2A9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71831"/>
            <a:ext cx="5183188" cy="633244"/>
          </a:xfrm>
          <a:solidFill>
            <a:schemeClr val="accent1">
              <a:lumMod val="50000"/>
              <a:alpha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Technical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47926F-2850-4453-9F5B-B875766898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86217"/>
            <a:ext cx="5183188" cy="3503445"/>
          </a:xfrm>
          <a:solidFill>
            <a:schemeClr val="accent1">
              <a:lumMod val="50000"/>
              <a:alpha val="75000"/>
            </a:schemeClr>
          </a:solidFill>
        </p:spPr>
        <p:txBody>
          <a:bodyPr tIns="274320">
            <a:normAutofit fontScale="92500"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Aquatics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Caving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COPE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(Challenging Outdoor Personal Experience)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Search and Rescue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Primitive Night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318621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43C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626A-C02F-4853-B3AA-9243AA90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" y="685000"/>
            <a:ext cx="6379283" cy="779906"/>
          </a:xfrm>
          <a:solidFill>
            <a:schemeClr val="bg1">
              <a:lumMod val="75000"/>
              <a:alpha val="34000"/>
            </a:schemeClr>
          </a:solidFill>
        </p:spPr>
        <p:txBody>
          <a:bodyPr tIns="0" bIns="91440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Mountain Man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29779-8332-477A-BCB2-06E55F162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6472" y="2213614"/>
            <a:ext cx="5466333" cy="381158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19</a:t>
            </a:r>
            <a:r>
              <a:rPr lang="en-US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Century Mountain Man Encampment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Black Powder Muzzle Loading Rifles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Tomahawk Throwing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Bartering with the Mountain Men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8C52CE-6DFE-4CA1-B1BB-65881DC0A8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283" y="3862366"/>
            <a:ext cx="5812715" cy="29956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1A5CDC-D98D-45ED-8C52-5A09CB011C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9286" y="-12777"/>
            <a:ext cx="5812714" cy="387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77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05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626A-C02F-4853-B3AA-9243AA90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4363"/>
            <a:ext cx="12019877" cy="798755"/>
          </a:xfrm>
          <a:solidFill>
            <a:srgbClr val="FBDBD6">
              <a:alpha val="40000"/>
            </a:srgbClr>
          </a:solidFill>
        </p:spPr>
        <p:txBody>
          <a:bodyPr bIns="91440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Foxfire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29779-8332-477A-BCB2-06E55F162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281" y="1922671"/>
            <a:ext cx="6244469" cy="381158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</a:t>
            </a:r>
            <a:r>
              <a:rPr lang="en-US" sz="28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Century Appalachian Blacksmithing Forge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Forge your own “S” and “J” hooks, knife blades</a:t>
            </a:r>
            <a:endParaRPr 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Branding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Bullet Casting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Candle Making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Kelso Spring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Wading in the freshwater spring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CE1E7-CD00-4CEE-A80F-9CCC625C0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030" y="0"/>
            <a:ext cx="4796847" cy="35976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8A0070-7AA1-487D-BA50-2955A63A08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3030" y="3557573"/>
            <a:ext cx="4796847" cy="33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53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52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626A-C02F-4853-B3AA-9243AA90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8188"/>
            <a:ext cx="11930231" cy="798755"/>
          </a:xfrm>
          <a:solidFill>
            <a:schemeClr val="accent6">
              <a:lumMod val="60000"/>
              <a:lumOff val="40000"/>
              <a:alpha val="31000"/>
            </a:schemeClr>
          </a:solidFill>
        </p:spPr>
        <p:txBody>
          <a:bodyPr tIns="91440" bIns="91440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Wood’s Edge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29779-8332-477A-BCB2-06E55F162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7877" y="2188224"/>
            <a:ext cx="5338123" cy="381158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Medieval Homestead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Archery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Dagger Throwing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Survivalist 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Dutch Oven Cooking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88A260-8AF6-42FF-B175-18A057B15B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3835" y="0"/>
            <a:ext cx="5038165" cy="3506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3CB1C7-8E79-4910-A4E6-81D9CD2A8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452" y="3499224"/>
            <a:ext cx="5038165" cy="335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67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53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626A-C02F-4853-B3AA-9243AA90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74552"/>
            <a:ext cx="12041393" cy="798755"/>
          </a:xfrm>
          <a:solidFill>
            <a:schemeClr val="bg1">
              <a:lumMod val="85000"/>
              <a:alpha val="18000"/>
            </a:schemeClr>
          </a:solidFill>
        </p:spPr>
        <p:txBody>
          <a:bodyPr bIns="91440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Aquatics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29779-8332-477A-BCB2-06E55F162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9143" y="2512263"/>
            <a:ext cx="5466333" cy="277243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Stand Up Paddle Boarding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Kayaking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Free Swim Area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450 Acre Lake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3EE0AD-F1E7-41A5-B98E-108662A020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619" y="3711388"/>
            <a:ext cx="5786522" cy="3146611"/>
          </a:xfrm>
          <a:prstGeom prst="rect">
            <a:avLst/>
          </a:prstGeom>
        </p:spPr>
      </p:pic>
      <p:pic>
        <p:nvPicPr>
          <p:cNvPr id="6" name="Picture 5" descr="A group of people on kayaks&#10;&#10;Description automatically generated with low confidence">
            <a:extLst>
              <a:ext uri="{FF2B5EF4-FFF2-40B4-BE49-F238E27FC236}">
                <a16:creationId xmlns:a16="http://schemas.microsoft.com/office/drawing/2014/main" id="{170F6CC2-9DC6-47E4-BCC5-D35BE81D83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4619" y="1"/>
            <a:ext cx="5749174" cy="381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7656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F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626A-C02F-4853-B3AA-9243AA90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1714"/>
            <a:ext cx="11919473" cy="798755"/>
          </a:xfrm>
          <a:solidFill>
            <a:schemeClr val="bg1">
              <a:lumMod val="75000"/>
              <a:alpha val="21000"/>
            </a:schemeClr>
          </a:solidFill>
        </p:spPr>
        <p:txBody>
          <a:bodyPr bIns="91440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Caving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(Closed for Summer 2022)</a:t>
            </a:r>
            <a:endParaRPr 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29779-8332-477A-BCB2-06E55F162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667" y="2626708"/>
            <a:ext cx="5466333" cy="2089074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Over 3 miles of Cave System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Cave Exploration/Spelunking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Cave Science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53D026-6253-4282-AAAA-B61F65174A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5864" y="-36205"/>
            <a:ext cx="5536136" cy="4152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39AC6EE-0FAB-4508-8951-556FA8475B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5864" y="4115897"/>
            <a:ext cx="5536136" cy="274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159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30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626A-C02F-4853-B3AA-9243AA90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45179"/>
            <a:ext cx="12062908" cy="798755"/>
          </a:xfrm>
          <a:solidFill>
            <a:schemeClr val="bg1">
              <a:lumMod val="85000"/>
              <a:alpha val="22000"/>
            </a:schemeClr>
          </a:solidFill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COPE 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(Challenging Outdoor Personal Experience)</a:t>
            </a:r>
            <a:endParaRPr lang="en-US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29779-8332-477A-BCB2-06E55F162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121" y="2411917"/>
            <a:ext cx="5466333" cy="2151902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Team Building Exercises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Low and Medium Elements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 Ropes Elements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415A01-4E9C-4A7F-9226-9750E1F4B8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106" y="3362756"/>
            <a:ext cx="5231802" cy="34878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965A5A-7C60-49EA-BE34-EBBE0405E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106" y="0"/>
            <a:ext cx="5231802" cy="3487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560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9E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05C08-9401-48EB-B706-338FDB48F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1037"/>
            <a:ext cx="12192000" cy="842963"/>
          </a:xfrm>
          <a:solidFill>
            <a:schemeClr val="bg1">
              <a:lumMod val="85000"/>
              <a:alpha val="49000"/>
            </a:schemeClr>
          </a:solidFill>
        </p:spPr>
        <p:txBody>
          <a:bodyPr lIns="548640" tIns="0"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and Rescue </a:t>
            </a:r>
            <a:r>
              <a:rPr lang="en-US" sz="3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(New!)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FEE1D-12F6-42E8-9C7B-5C13F36131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2158174"/>
            <a:ext cx="5181600" cy="3870325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Staff-led SAR Scenarios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Gain introductory skills in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Treating common backcountry injuries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Responding to Environmental emergencies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Backcountry preparedness</a:t>
            </a:r>
          </a:p>
        </p:txBody>
      </p:sp>
      <p:pic>
        <p:nvPicPr>
          <p:cNvPr id="6" name="Content Placeholder 5" descr="A group of people gathered around a person writing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C4017EDF-2F58-4C6E-A9CC-4DD10FD75A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3600" y="681037"/>
            <a:ext cx="6248400" cy="5347462"/>
          </a:xfrm>
        </p:spPr>
      </p:pic>
    </p:spTree>
    <p:extLst>
      <p:ext uri="{BB962C8B-B14F-4D97-AF65-F5344CB8AC3E}">
        <p14:creationId xmlns:p14="http://schemas.microsoft.com/office/powerpoint/2010/main" val="987290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68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1626A-C02F-4853-B3AA-9243AA905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5668"/>
            <a:ext cx="12016293" cy="798755"/>
          </a:xfrm>
          <a:solidFill>
            <a:schemeClr val="bg1">
              <a:lumMod val="85000"/>
              <a:alpha val="28000"/>
            </a:schemeClr>
          </a:solidFill>
        </p:spPr>
        <p:txBody>
          <a:bodyPr bIns="91440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Primitive Camping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429779-8332-477A-BCB2-06E55F1627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667" y="2041366"/>
            <a:ext cx="5466333" cy="3811588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Opportunity for longer hiking days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Time to complete Kodiak Challenge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Time to work on merit badges and other award requirements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Immerse yourself in the Goshen wilderness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E2C47E-6D0E-4DB3-9E69-DE739A8A4A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5667" y="-12551"/>
            <a:ext cx="5466333" cy="3657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BE6AD3-5D30-48E8-A602-4A8E87DB0DE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1413" y="3645048"/>
            <a:ext cx="5460588" cy="321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29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FE6E-5341-470E-B125-3D514AB0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57604"/>
            <a:ext cx="12192000" cy="934929"/>
          </a:xfrm>
          <a:solidFill>
            <a:srgbClr val="720C1B">
              <a:alpha val="74902"/>
            </a:srgb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James River Canoe Trek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20CE9-E90B-4108-A583-278F047725A9}"/>
              </a:ext>
            </a:extLst>
          </p:cNvPr>
          <p:cNvSpPr txBox="1"/>
          <p:nvPr/>
        </p:nvSpPr>
        <p:spPr>
          <a:xfrm>
            <a:off x="8151780" y="6400800"/>
            <a:ext cx="3968884" cy="369332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chemeClr val="bg1"/>
                </a:solidFill>
                <a:effectLst/>
                <a:latin typeface="+mj-lt"/>
              </a:rPr>
              <a:t>Chris Wilson, Crew 893, Centreville VA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3712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467C-AB72-4AC0-AF11-C7B9CD069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LENHOK’SIN HIGH ADVENTURE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834588-D8B4-4800-A15C-B7CFB0F6AE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Backpacking and Canoeing Trek Camp</a:t>
            </a:r>
          </a:p>
          <a:p>
            <a:r>
              <a:rPr lang="en-US" dirty="0"/>
              <a:t>Goshen Scout Reservation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847C1-10D3-4087-880C-0203809980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5795" y="665040"/>
            <a:ext cx="2080410" cy="20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65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8148-D793-4DDD-AE70-9FA7851D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5305"/>
            <a:ext cx="10515600" cy="708782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River Canoe Trek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3A3C-5D9F-4A36-8927-91E4FA6DF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921"/>
            <a:ext cx="10515600" cy="4875801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 tIns="182880">
            <a:normAutofit/>
          </a:bodyPr>
          <a:lstStyle/>
          <a:p>
            <a:pPr>
              <a:spcBef>
                <a:spcPts val="10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Partnership with Twin River Outfitters</a:t>
            </a:r>
          </a:p>
          <a:p>
            <a:pPr lvl="1">
              <a:spcBef>
                <a:spcPts val="100"/>
              </a:spcBef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Buchanan, VA</a:t>
            </a:r>
          </a:p>
          <a:p>
            <a:pPr>
              <a:spcBef>
                <a:spcPts val="10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61+ miles of canoeing adventure (From the Iron Gate to Snowden Dam)</a:t>
            </a:r>
          </a:p>
          <a:p>
            <a:pPr>
              <a:spcBef>
                <a:spcPts val="100"/>
              </a:spcBef>
            </a:pPr>
            <a:r>
              <a:rPr lang="en-US" sz="2400" b="0" i="0" dirty="0">
                <a:solidFill>
                  <a:schemeClr val="bg1"/>
                </a:solidFill>
                <a:latin typeface="+mj-lt"/>
              </a:rPr>
              <a:t>Over 100 class I rapids, and 20 challenging class II rapid</a:t>
            </a:r>
          </a:p>
          <a:p>
            <a:pPr lvl="1">
              <a:spcBef>
                <a:spcPts val="100"/>
              </a:spcBef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 Including </a:t>
            </a:r>
            <a:r>
              <a:rPr lang="en-US" sz="2000" b="0" i="0" dirty="0">
                <a:solidFill>
                  <a:schemeClr val="bg1"/>
                </a:solidFill>
                <a:latin typeface="+mj-lt"/>
              </a:rPr>
              <a:t>infamous Balcony Falls rapid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  <a:p>
            <a:pPr>
              <a:spcBef>
                <a:spcPts val="100"/>
              </a:spcBef>
            </a:pPr>
            <a:r>
              <a:rPr lang="en-US" sz="2400" dirty="0">
                <a:solidFill>
                  <a:schemeClr val="bg1"/>
                </a:solidFill>
                <a:latin typeface="+mj-lt"/>
              </a:rPr>
              <a:t>Camping at public campgrounds along the way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3A6656-9602-4DFC-95AA-3855362C76E7}"/>
              </a:ext>
            </a:extLst>
          </p:cNvPr>
          <p:cNvCxnSpPr>
            <a:cxnSpLocks/>
          </p:cNvCxnSpPr>
          <p:nvPr/>
        </p:nvCxnSpPr>
        <p:spPr>
          <a:xfrm>
            <a:off x="1409252" y="4670345"/>
            <a:ext cx="92730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720D170E-F1CE-4AAC-9AD5-DB0AED0EAB5D}"/>
              </a:ext>
            </a:extLst>
          </p:cNvPr>
          <p:cNvSpPr/>
          <p:nvPr/>
        </p:nvSpPr>
        <p:spPr>
          <a:xfrm>
            <a:off x="1307054" y="4550668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549E3A4-DB4B-49BC-8E48-021DB191412C}"/>
              </a:ext>
            </a:extLst>
          </p:cNvPr>
          <p:cNvSpPr/>
          <p:nvPr/>
        </p:nvSpPr>
        <p:spPr>
          <a:xfrm>
            <a:off x="3004971" y="4550668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9B832C2-C1D8-4811-A762-1B2922A0AA1C}"/>
              </a:ext>
            </a:extLst>
          </p:cNvPr>
          <p:cNvSpPr/>
          <p:nvPr/>
        </p:nvSpPr>
        <p:spPr>
          <a:xfrm>
            <a:off x="10599867" y="4529147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3C7E28D-1EFD-438C-AB06-16D6EA90DAF3}"/>
              </a:ext>
            </a:extLst>
          </p:cNvPr>
          <p:cNvSpPr/>
          <p:nvPr/>
        </p:nvSpPr>
        <p:spPr>
          <a:xfrm>
            <a:off x="4600688" y="4539906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F69A7B-9152-44D1-BC4F-B05A9608C8D5}"/>
              </a:ext>
            </a:extLst>
          </p:cNvPr>
          <p:cNvSpPr/>
          <p:nvPr/>
        </p:nvSpPr>
        <p:spPr>
          <a:xfrm>
            <a:off x="5993802" y="4550668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97E416E-F61C-4484-86CA-FEA114CADABD}"/>
              </a:ext>
            </a:extLst>
          </p:cNvPr>
          <p:cNvSpPr/>
          <p:nvPr/>
        </p:nvSpPr>
        <p:spPr>
          <a:xfrm>
            <a:off x="7611036" y="4539906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930B9A3-CEE9-4F56-B899-11C696238D96}"/>
              </a:ext>
            </a:extLst>
          </p:cNvPr>
          <p:cNvSpPr/>
          <p:nvPr/>
        </p:nvSpPr>
        <p:spPr>
          <a:xfrm>
            <a:off x="9084831" y="4539909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B5DC8D-6B3D-4EFB-9F82-06754AF60857}"/>
              </a:ext>
            </a:extLst>
          </p:cNvPr>
          <p:cNvSpPr txBox="1"/>
          <p:nvPr/>
        </p:nvSpPr>
        <p:spPr>
          <a:xfrm>
            <a:off x="1002256" y="3630250"/>
            <a:ext cx="2002715" cy="64633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Sunday: Arrive at Basecamp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326E73-EE50-4A78-AD5E-151711146BDE}"/>
              </a:ext>
            </a:extLst>
          </p:cNvPr>
          <p:cNvSpPr txBox="1"/>
          <p:nvPr/>
        </p:nvSpPr>
        <p:spPr>
          <a:xfrm>
            <a:off x="1613647" y="5397395"/>
            <a:ext cx="2987041" cy="64633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Monday: Travel to Outfitter, Paddle Away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56ACC26-FF1E-4D8D-9D49-E68DB916A236}"/>
              </a:ext>
            </a:extLst>
          </p:cNvPr>
          <p:cNvSpPr txBox="1"/>
          <p:nvPr/>
        </p:nvSpPr>
        <p:spPr>
          <a:xfrm>
            <a:off x="8185670" y="3688053"/>
            <a:ext cx="2002715" cy="64633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Friday: Return to basecamp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471619-6CBB-4A77-9C76-F77ABD00E3B4}"/>
              </a:ext>
            </a:extLst>
          </p:cNvPr>
          <p:cNvSpPr txBox="1"/>
          <p:nvPr/>
        </p:nvSpPr>
        <p:spPr>
          <a:xfrm>
            <a:off x="9187028" y="5397395"/>
            <a:ext cx="2002715" cy="64633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Saturday: On to the next adventure!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5F50B29-22F9-441E-984F-3C25AA47956C}"/>
              </a:ext>
            </a:extLst>
          </p:cNvPr>
          <p:cNvCxnSpPr>
            <a:cxnSpLocks/>
            <a:stCxn id="5" idx="4"/>
          </p:cNvCxnSpPr>
          <p:nvPr/>
        </p:nvCxnSpPr>
        <p:spPr>
          <a:xfrm flipV="1">
            <a:off x="1409252" y="4276582"/>
            <a:ext cx="0" cy="4704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C32407-4E29-4A4C-9371-5B4CA9662528}"/>
              </a:ext>
            </a:extLst>
          </p:cNvPr>
          <p:cNvCxnSpPr>
            <a:cxnSpLocks/>
            <a:stCxn id="13" idx="0"/>
          </p:cNvCxnSpPr>
          <p:nvPr/>
        </p:nvCxnSpPr>
        <p:spPr>
          <a:xfrm flipV="1">
            <a:off x="3107168" y="4725475"/>
            <a:ext cx="1" cy="671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163542-1952-409B-B213-2389D12F6EF4}"/>
              </a:ext>
            </a:extLst>
          </p:cNvPr>
          <p:cNvCxnSpPr>
            <a:cxnSpLocks/>
          </p:cNvCxnSpPr>
          <p:nvPr/>
        </p:nvCxnSpPr>
        <p:spPr>
          <a:xfrm flipV="1">
            <a:off x="9187028" y="4324513"/>
            <a:ext cx="0" cy="2779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5A7600D-6A26-45BB-9311-951B6EF260FB}"/>
              </a:ext>
            </a:extLst>
          </p:cNvPr>
          <p:cNvCxnSpPr>
            <a:cxnSpLocks/>
          </p:cNvCxnSpPr>
          <p:nvPr/>
        </p:nvCxnSpPr>
        <p:spPr>
          <a:xfrm flipV="1">
            <a:off x="10702064" y="4736236"/>
            <a:ext cx="0" cy="671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37F1EA3-1306-4509-BEFF-E76D53645A7D}"/>
              </a:ext>
            </a:extLst>
          </p:cNvPr>
          <p:cNvSpPr txBox="1"/>
          <p:nvPr/>
        </p:nvSpPr>
        <p:spPr>
          <a:xfrm>
            <a:off x="9564451" y="6186204"/>
            <a:ext cx="2649064" cy="369332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  <a:hlinkClick r:id="rId2"/>
              </a:rPr>
              <a:t>River Trek Leader's Guide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84071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8148-D793-4DDD-AE70-9FA7851D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910"/>
            <a:ext cx="10515600" cy="708782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River Canoe Trek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3A3C-5D9F-4A36-8927-91E4FA6DF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82279"/>
            <a:ext cx="10515600" cy="4875801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 tIns="182880">
            <a:normAutofit fontScale="92500" lnSpcReduction="20000"/>
          </a:bodyPr>
          <a:lstStyle/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Lenhok’sin Staff Guide – first two days</a:t>
            </a:r>
          </a:p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Earn your 50 MILER Award - Truly one of the best river trips in the Mid Atlantic to get this award. </a:t>
            </a:r>
          </a:p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Experience tons of whitewater rapids!</a:t>
            </a:r>
          </a:p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Scenic views of the Blue Ridge Mountains (Upper James River Water Trail)</a:t>
            </a:r>
          </a:p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A wilderness experience (compared to more developed rivers)</a:t>
            </a:r>
          </a:p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No required portaging</a:t>
            </a:r>
          </a:p>
          <a:p>
            <a:pPr>
              <a:spcBef>
                <a:spcPts val="100"/>
              </a:spcBef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Kayaking experience on the last day of your trek</a:t>
            </a:r>
          </a:p>
        </p:txBody>
      </p:sp>
    </p:spTree>
    <p:extLst>
      <p:ext uri="{BB962C8B-B14F-4D97-AF65-F5344CB8AC3E}">
        <p14:creationId xmlns:p14="http://schemas.microsoft.com/office/powerpoint/2010/main" val="7383881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85CCDA-C955-48A5-8066-E841424FEC73}"/>
              </a:ext>
            </a:extLst>
          </p:cNvPr>
          <p:cNvSpPr txBox="1"/>
          <p:nvPr/>
        </p:nvSpPr>
        <p:spPr>
          <a:xfrm>
            <a:off x="0" y="6316814"/>
            <a:ext cx="3968884" cy="369332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chemeClr val="bg1"/>
                </a:solidFill>
                <a:effectLst/>
                <a:latin typeface="+mj-lt"/>
              </a:rPr>
              <a:t>Chris Wilson, Crew 893, Centreville VA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5BA63B-08F2-4526-AB94-40785BC9694B}"/>
              </a:ext>
            </a:extLst>
          </p:cNvPr>
          <p:cNvSpPr txBox="1"/>
          <p:nvPr/>
        </p:nvSpPr>
        <p:spPr>
          <a:xfrm>
            <a:off x="278861" y="171854"/>
            <a:ext cx="1549939" cy="461665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Scout Rock</a:t>
            </a:r>
          </a:p>
        </p:txBody>
      </p:sp>
    </p:spTree>
    <p:extLst>
      <p:ext uri="{BB962C8B-B14F-4D97-AF65-F5344CB8AC3E}">
        <p14:creationId xmlns:p14="http://schemas.microsoft.com/office/powerpoint/2010/main" val="318654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3D2E97-7B42-4719-87E1-1DF8063F612E}"/>
              </a:ext>
            </a:extLst>
          </p:cNvPr>
          <p:cNvSpPr txBox="1"/>
          <p:nvPr/>
        </p:nvSpPr>
        <p:spPr>
          <a:xfrm>
            <a:off x="0" y="6316814"/>
            <a:ext cx="3968884" cy="369332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chemeClr val="bg1"/>
                </a:solidFill>
                <a:effectLst/>
                <a:latin typeface="+mj-lt"/>
              </a:rPr>
              <a:t>Chris Wilson, Crew 893, Centreville VA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7EF30F-617E-4D0E-8542-96134F0F40FB}"/>
              </a:ext>
            </a:extLst>
          </p:cNvPr>
          <p:cNvSpPr txBox="1"/>
          <p:nvPr/>
        </p:nvSpPr>
        <p:spPr>
          <a:xfrm>
            <a:off x="278861" y="171854"/>
            <a:ext cx="1643245" cy="461665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James River</a:t>
            </a:r>
          </a:p>
        </p:txBody>
      </p:sp>
    </p:spTree>
    <p:extLst>
      <p:ext uri="{BB962C8B-B14F-4D97-AF65-F5344CB8AC3E}">
        <p14:creationId xmlns:p14="http://schemas.microsoft.com/office/powerpoint/2010/main" val="22985646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06884A-34F9-44FD-97C6-0282CB4961A0}"/>
              </a:ext>
            </a:extLst>
          </p:cNvPr>
          <p:cNvSpPr txBox="1"/>
          <p:nvPr/>
        </p:nvSpPr>
        <p:spPr>
          <a:xfrm>
            <a:off x="0" y="6316814"/>
            <a:ext cx="3968884" cy="369332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chemeClr val="bg1"/>
                </a:solidFill>
                <a:effectLst/>
                <a:latin typeface="+mj-lt"/>
              </a:rPr>
              <a:t>Chris Wilson, Crew 893, Centreville VA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A1E4B8-51C7-4EF4-98A5-0A6F7EFF56A7}"/>
              </a:ext>
            </a:extLst>
          </p:cNvPr>
          <p:cNvSpPr txBox="1"/>
          <p:nvPr/>
        </p:nvSpPr>
        <p:spPr>
          <a:xfrm>
            <a:off x="278861" y="171854"/>
            <a:ext cx="1792535" cy="461665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Balcony Falls</a:t>
            </a:r>
          </a:p>
        </p:txBody>
      </p:sp>
    </p:spTree>
    <p:extLst>
      <p:ext uri="{BB962C8B-B14F-4D97-AF65-F5344CB8AC3E}">
        <p14:creationId xmlns:p14="http://schemas.microsoft.com/office/powerpoint/2010/main" val="1633427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V run of Balcony Falls">
            <a:hlinkClick r:id="" action="ppaction://media"/>
            <a:extLst>
              <a:ext uri="{FF2B5EF4-FFF2-40B4-BE49-F238E27FC236}">
                <a16:creationId xmlns:a16="http://schemas.microsoft.com/office/drawing/2014/main" id="{E8493267-CFC7-4F56-9046-BD0EB0A457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BA68E6-DC84-46C3-9F57-E773D4E6572D}"/>
              </a:ext>
            </a:extLst>
          </p:cNvPr>
          <p:cNvSpPr txBox="1"/>
          <p:nvPr/>
        </p:nvSpPr>
        <p:spPr>
          <a:xfrm>
            <a:off x="8151780" y="6400800"/>
            <a:ext cx="3968884" cy="369332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0" i="0" dirty="0">
                <a:solidFill>
                  <a:schemeClr val="bg1"/>
                </a:solidFill>
                <a:effectLst/>
                <a:latin typeface="+mj-lt"/>
              </a:rPr>
              <a:t>Chris Wilson, Crew 893, Centreville VA</a:t>
            </a:r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CCA20-4413-4B03-9969-64EEF691DD3E}"/>
              </a:ext>
            </a:extLst>
          </p:cNvPr>
          <p:cNvSpPr txBox="1"/>
          <p:nvPr/>
        </p:nvSpPr>
        <p:spPr>
          <a:xfrm>
            <a:off x="278861" y="171854"/>
            <a:ext cx="2445678" cy="461665"/>
          </a:xfrm>
          <a:prstGeom prst="rect">
            <a:avLst/>
          </a:prstGeom>
          <a:solidFill>
            <a:schemeClr val="accent1">
              <a:lumMod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POV Balcony Falls</a:t>
            </a:r>
          </a:p>
        </p:txBody>
      </p:sp>
    </p:spTree>
    <p:extLst>
      <p:ext uri="{BB962C8B-B14F-4D97-AF65-F5344CB8AC3E}">
        <p14:creationId xmlns:p14="http://schemas.microsoft.com/office/powerpoint/2010/main" val="340811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E8D71-267C-4A9E-A090-13F5786AE4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70920"/>
            <a:ext cx="12192000" cy="850445"/>
          </a:xfrm>
          <a:solidFill>
            <a:srgbClr val="720C1B">
              <a:alpha val="74902"/>
            </a:srgbClr>
          </a:solidFill>
        </p:spPr>
        <p:txBody>
          <a:bodyPr lIns="457200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General Information</a:t>
            </a:r>
          </a:p>
        </p:txBody>
      </p:sp>
    </p:spTree>
    <p:extLst>
      <p:ext uri="{BB962C8B-B14F-4D97-AF65-F5344CB8AC3E}">
        <p14:creationId xmlns:p14="http://schemas.microsoft.com/office/powerpoint/2010/main" val="3064338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8148-D793-4DDD-AE70-9FA7851D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443"/>
            <a:ext cx="10515600" cy="708782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Participant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3A3C-5D9F-4A36-8927-91E4FA6DF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0929"/>
            <a:ext cx="10515600" cy="4585933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 tIns="274320"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Participants must be 13 by September 1, 2022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Crew size:</a:t>
            </a:r>
          </a:p>
          <a:p>
            <a:pPr lvl="1"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Minimum (Backpacking): 6 participants (at least two adults)</a:t>
            </a:r>
          </a:p>
          <a:p>
            <a:pPr lvl="1"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Minimum (Canoeing): 8 participants (at least two adults)</a:t>
            </a:r>
          </a:p>
          <a:p>
            <a:pPr lvl="1"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Maximum: 12 participants (at least two adults)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Completed BSA Medical Parts A, B, and C</a:t>
            </a:r>
          </a:p>
          <a:p>
            <a:pPr lvl="1"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And NCAC Health Advisory</a:t>
            </a:r>
          </a:p>
        </p:txBody>
      </p:sp>
    </p:spTree>
    <p:extLst>
      <p:ext uri="{BB962C8B-B14F-4D97-AF65-F5344CB8AC3E}">
        <p14:creationId xmlns:p14="http://schemas.microsoft.com/office/powerpoint/2010/main" val="11721853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F859779-6976-49CA-81DD-B5CF31E8122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50000"/>
              <a:alpha val="75000"/>
            </a:schemeClr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Training Requirements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36A91F3-E3E8-4962-9E25-E82206738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53851"/>
            <a:ext cx="5157787" cy="651224"/>
          </a:xfrm>
          <a:solidFill>
            <a:schemeClr val="accent1">
              <a:lumMod val="50000"/>
              <a:alpha val="75000"/>
            </a:schemeClr>
          </a:solidFill>
        </p:spPr>
        <p:txBody>
          <a:bodyPr tIns="0" rIns="91440" bIns="91440">
            <a:normAutofit/>
          </a:bodyPr>
          <a:lstStyle/>
          <a:p>
            <a:pPr algn="ctr"/>
            <a:r>
              <a:rPr lang="en-US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Backpacking Trek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3A3C-5D9F-4A36-8927-91E4FA6DF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8237"/>
            <a:ext cx="5157787" cy="3824638"/>
          </a:xfrm>
          <a:solidFill>
            <a:schemeClr val="accent1">
              <a:lumMod val="50000"/>
              <a:alpha val="75000"/>
            </a:schemeClr>
          </a:solidFill>
        </p:spPr>
        <p:txBody>
          <a:bodyPr tIns="274320">
            <a:normAutofit fontScale="77500" lnSpcReduction="20000"/>
          </a:bodyPr>
          <a:lstStyle/>
          <a:p>
            <a:pPr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All Adults must have</a:t>
            </a:r>
          </a:p>
          <a:p>
            <a:pPr lvl="1">
              <a:spcAft>
                <a:spcPts val="1000"/>
              </a:spcAft>
            </a:pPr>
            <a:r>
              <a:rPr lang="en-US" dirty="0">
                <a:solidFill>
                  <a:schemeClr val="bg1"/>
                </a:solidFill>
                <a:latin typeface="+mj-lt"/>
              </a:rPr>
              <a:t>YPT Certification</a:t>
            </a:r>
          </a:p>
          <a:p>
            <a:pPr>
              <a:spcAft>
                <a:spcPts val="1000"/>
              </a:spcAft>
            </a:pPr>
            <a:r>
              <a:rPr lang="en-US" b="0" i="0" dirty="0">
                <a:solidFill>
                  <a:srgbClr val="FFFFFF"/>
                </a:solidFill>
                <a:latin typeface="+mj-lt"/>
              </a:rPr>
              <a:t>One or more crew members must have:</a:t>
            </a:r>
            <a:br>
              <a:rPr lang="en-US" dirty="0">
                <a:latin typeface="+mj-lt"/>
              </a:rPr>
            </a:br>
            <a:r>
              <a:rPr lang="en-US" b="0" i="0" dirty="0">
                <a:solidFill>
                  <a:srgbClr val="FFFFFF"/>
                </a:solidFill>
                <a:latin typeface="+mj-lt"/>
              </a:rPr>
              <a:t>+ Wilderness First Aid</a:t>
            </a:r>
            <a:br>
              <a:rPr lang="en-US" dirty="0">
                <a:latin typeface="+mj-lt"/>
              </a:rPr>
            </a:br>
            <a:r>
              <a:rPr lang="en-US" b="0" i="0" dirty="0">
                <a:solidFill>
                  <a:srgbClr val="FFFFFF"/>
                </a:solidFill>
                <a:latin typeface="+mj-lt"/>
              </a:rPr>
              <a:t>+ CPR</a:t>
            </a:r>
            <a:br>
              <a:rPr lang="en-US" dirty="0">
                <a:latin typeface="+mj-lt"/>
              </a:rPr>
            </a:br>
            <a:r>
              <a:rPr lang="en-US" b="0" i="0" dirty="0">
                <a:solidFill>
                  <a:srgbClr val="FFFFFF"/>
                </a:solidFill>
                <a:latin typeface="+mj-lt"/>
              </a:rPr>
              <a:t>+ Weather Hazards Training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en-US" b="0" i="0" dirty="0">
                <a:solidFill>
                  <a:srgbClr val="FFFFFF"/>
                </a:solidFill>
                <a:latin typeface="+mj-lt"/>
              </a:rPr>
              <a:t>   + Safe Swim Defense</a:t>
            </a:r>
            <a:endParaRPr lang="en-US" dirty="0">
              <a:solidFill>
                <a:schemeClr val="bg1"/>
              </a:solidFill>
              <a:latin typeface="+mj-lt"/>
            </a:endParaRPr>
          </a:p>
          <a:p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6CDA9C-ADF9-4748-9B88-8EB68FA85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53849"/>
            <a:ext cx="5183188" cy="651225"/>
          </a:xfrm>
          <a:solidFill>
            <a:schemeClr val="accent1">
              <a:lumMod val="50000"/>
              <a:alpha val="75000"/>
            </a:schemeClr>
          </a:solidFill>
        </p:spPr>
        <p:txBody>
          <a:bodyPr bIns="91440"/>
          <a:lstStyle/>
          <a:p>
            <a:pPr algn="ctr"/>
            <a:r>
              <a:rPr lang="en-US" sz="28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Canoe</a:t>
            </a:r>
            <a:r>
              <a:rPr lang="en-US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Trek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AC9F12-929E-4DED-BCC7-AAF4CCDA8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8235"/>
            <a:ext cx="5183188" cy="3824640"/>
          </a:xfrm>
          <a:solidFill>
            <a:schemeClr val="accent1">
              <a:lumMod val="50000"/>
              <a:alpha val="75000"/>
            </a:schemeClr>
          </a:solidFill>
        </p:spPr>
        <p:txBody>
          <a:bodyPr tIns="91440">
            <a:normAutofit fontScale="77500" lnSpcReduction="20000"/>
          </a:bodyPr>
          <a:lstStyle/>
          <a:p>
            <a: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 Adults must have:</a:t>
            </a:r>
          </a:p>
          <a:p>
            <a:pPr lvl="1"/>
            <a: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Youth Protection Training</a:t>
            </a:r>
          </a:p>
          <a:p>
            <a: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One or more crew members must have:</a:t>
            </a:r>
            <a:b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Wilderness First Aid</a:t>
            </a:r>
            <a:b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CPR</a:t>
            </a:r>
            <a:b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Weather Hazards Training</a:t>
            </a:r>
            <a:b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Safe Swim Defense</a:t>
            </a:r>
            <a:b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Safety Afloat</a:t>
            </a:r>
            <a:b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b="0" i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 Aquatics Supervision: Paddle Craft Safety - Basic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614132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8148-D793-4DDD-AE70-9FA7851D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6443"/>
            <a:ext cx="10515600" cy="708782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Trail Menu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3A3C-5D9F-4A36-8927-91E4FA6DF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0890"/>
            <a:ext cx="10515600" cy="4585933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 tIns="274320">
            <a:norm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Meals provided – Sunday Dinner through Saturday Breakfast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Mountain House Supplier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Allergy Accommodations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Vegetarian Menu</a:t>
            </a:r>
          </a:p>
          <a:p>
            <a:pPr lvl="1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Encourage those with dietary restrictions to bring supplemental food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2022 Menu available soon!</a:t>
            </a:r>
          </a:p>
        </p:txBody>
      </p:sp>
    </p:spTree>
    <p:extLst>
      <p:ext uri="{BB962C8B-B14F-4D97-AF65-F5344CB8AC3E}">
        <p14:creationId xmlns:p14="http://schemas.microsoft.com/office/powerpoint/2010/main" val="2185131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8148-D793-4DDD-AE70-9FA7851D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1168"/>
            <a:ext cx="10515600" cy="708782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 rIns="91440"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Lenhok’sin?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3A3C-5D9F-4A36-8927-91E4FA6DF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6508"/>
            <a:ext cx="10515600" cy="4585933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 tIns="274320" rIns="0">
            <a:normAutofit lnSpcReduction="10000"/>
          </a:bodyPr>
          <a:lstStyle/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NCAC’s very own High Adventure Camp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 part of the Goshen Scout Reservation</a:t>
            </a:r>
          </a:p>
          <a:p>
            <a:pPr lvl="1"/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Goshen, Virginia</a:t>
            </a:r>
          </a:p>
          <a:p>
            <a:pPr lvl="1"/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Located at “Camp Baird”</a:t>
            </a: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Over 4,000 acres of GSR Land</a:t>
            </a:r>
          </a:p>
          <a:p>
            <a:pPr lvl="1"/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Surrounded by 35,000 acres of state game land</a:t>
            </a:r>
          </a:p>
          <a:p>
            <a:pPr lvl="1"/>
            <a:endParaRPr lang="en-US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Two featured treks:</a:t>
            </a:r>
          </a:p>
          <a:p>
            <a:pPr lvl="1"/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Backpacking Trek</a:t>
            </a:r>
          </a:p>
          <a:p>
            <a:pPr lvl="1"/>
            <a:r>
              <a:rPr lang="en-US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Canoeing Trek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E40EB8-BD53-4606-AECF-52536E7A00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7617" y="2343402"/>
            <a:ext cx="2185341" cy="217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670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08999-3440-4B44-8CAE-255EC9EA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128" y="1113947"/>
            <a:ext cx="10515600" cy="2454201"/>
          </a:xfrm>
        </p:spPr>
        <p:txBody>
          <a:bodyPr/>
          <a:lstStyle/>
          <a:p>
            <a:r>
              <a:rPr lang="en-US" sz="4800" dirty="0"/>
              <a:t>BSA National</a:t>
            </a:r>
            <a:br>
              <a:rPr lang="en-US" dirty="0"/>
            </a:br>
            <a:r>
              <a:rPr lang="en-US" dirty="0"/>
              <a:t>HIGH ADVENTURE BASES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8162A43-1200-4706-9B06-0DC625635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4913" y="3864376"/>
            <a:ext cx="1404967" cy="10790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CF86BDF-810B-4A47-AC32-D486635C3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832" y="3732908"/>
            <a:ext cx="1677238" cy="153347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617C102-B673-4734-94D9-7E78BC27AF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7621" y="3732908"/>
            <a:ext cx="1353073" cy="146305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BA62153-6B10-42C3-BDFD-5E032C62E8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5165" y="3864376"/>
            <a:ext cx="1402007" cy="14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104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01D4-9DDD-4C22-960D-65EDF30F3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1780" y="415002"/>
            <a:ext cx="9299369" cy="1325563"/>
          </a:xfrm>
        </p:spPr>
        <p:txBody>
          <a:bodyPr/>
          <a:lstStyle/>
          <a:p>
            <a:pPr algn="ctr"/>
            <a:r>
              <a:rPr lang="en-US" dirty="0"/>
              <a:t>Philmont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B245A-C2EB-4201-A201-57B3D7B1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74" y="2272192"/>
            <a:ext cx="10515600" cy="3309901"/>
          </a:xfrm>
        </p:spPr>
        <p:txBody>
          <a:bodyPr/>
          <a:lstStyle/>
          <a:p>
            <a:r>
              <a:rPr lang="en-US" dirty="0"/>
              <a:t>“Largest Youth Camp … in the World”</a:t>
            </a:r>
          </a:p>
          <a:p>
            <a:r>
              <a:rPr lang="en-US" dirty="0"/>
              <a:t>Experienced by largest number of scouts</a:t>
            </a:r>
          </a:p>
          <a:p>
            <a:r>
              <a:rPr lang="en-US" dirty="0"/>
              <a:t>Unique BSA combination of backpacking &amp; programs</a:t>
            </a:r>
          </a:p>
          <a:p>
            <a:r>
              <a:rPr lang="en-US" dirty="0"/>
              <a:t>Wide range of challenges for scouts 14 and up</a:t>
            </a:r>
          </a:p>
          <a:p>
            <a:r>
              <a:rPr lang="en-US" dirty="0"/>
              <a:t>Elevations up to 12,441 ft = low humidity &amp; few bugs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B94297-B268-438D-A92F-49826A5C2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130" y="449133"/>
            <a:ext cx="15621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1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01D4-9DDD-4C22-960D-65EDF30F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Sea Base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B245A-C2EB-4201-A201-57B3D7B16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823" y="1733329"/>
            <a:ext cx="8665535" cy="4636921"/>
          </a:xfrm>
        </p:spPr>
        <p:txBody>
          <a:bodyPr/>
          <a:lstStyle/>
          <a:p>
            <a:r>
              <a:rPr lang="en-US" dirty="0"/>
              <a:t>Most variety of program of any Nat’l HAB</a:t>
            </a:r>
          </a:p>
          <a:p>
            <a:r>
              <a:rPr lang="en-US" dirty="0"/>
              <a:t>All programs in Atlantic Ocean</a:t>
            </a:r>
          </a:p>
          <a:p>
            <a:r>
              <a:rPr lang="en-US" dirty="0"/>
              <a:t>Sailing &amp; Snorkeling</a:t>
            </a:r>
          </a:p>
          <a:p>
            <a:r>
              <a:rPr lang="en-US" dirty="0"/>
              <a:t>SCUBA from land base or live-aboard boat</a:t>
            </a:r>
          </a:p>
          <a:p>
            <a:r>
              <a:rPr lang="en-US" dirty="0"/>
              <a:t>STEM programs</a:t>
            </a:r>
          </a:p>
          <a:p>
            <a:r>
              <a:rPr lang="en-US" dirty="0"/>
              <a:t>Out Island camping</a:t>
            </a:r>
          </a:p>
          <a:p>
            <a:r>
              <a:rPr lang="en-US" dirty="0"/>
              <a:t>Florida Keys, Bahamas &amp; US Virgin Islands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CFF20-9480-4365-BF21-8271D3639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54587" y="365125"/>
            <a:ext cx="1402007" cy="140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349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DE68E-0FFD-45BD-A8DB-E9C8A39CD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Northern Tier</a:t>
            </a:r>
            <a:r>
              <a:rPr lang="en-US" dirty="0"/>
              <a:t> 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2823E-F01F-4F6B-A298-A61AAC17F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7" y="1867666"/>
            <a:ext cx="10974056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Oldest National High Adventure Base (100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Anniversary)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Operates from three locations into U.S.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Boundary Waters Wilderness Area; Ontario’s Quetico Park and Crownlands; and Manitoba’s Atikaki Wilderness Park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Provides true wilderness experience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NCAC High Adventure Committee recommends 10-day treks in late July by oldest scouts to get best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59C2D7-2B46-454A-8D74-909D3B1612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2452" y="365125"/>
            <a:ext cx="1404967" cy="107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9307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01D4-9DDD-4C22-960D-65EDF30F3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Summit Bechtel Reserve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B245A-C2EB-4201-A201-57B3D7B16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Newest National Base, also used for Jamboree</a:t>
            </a:r>
          </a:p>
          <a:p>
            <a:r>
              <a:rPr lang="en-US" dirty="0"/>
              <a:t>Varied modern programs include:</a:t>
            </a:r>
          </a:p>
          <a:p>
            <a:pPr lvl="1"/>
            <a:r>
              <a:rPr lang="en-US" dirty="0"/>
              <a:t> Mountain biking</a:t>
            </a:r>
          </a:p>
          <a:p>
            <a:pPr lvl="1"/>
            <a:r>
              <a:rPr lang="en-US" dirty="0"/>
              <a:t> Skateboard park</a:t>
            </a:r>
          </a:p>
          <a:p>
            <a:pPr lvl="1"/>
            <a:r>
              <a:rPr lang="en-US" dirty="0"/>
              <a:t> Giant zip line</a:t>
            </a:r>
          </a:p>
          <a:p>
            <a:pPr lvl="1"/>
            <a:r>
              <a:rPr lang="en-US" dirty="0"/>
              <a:t> ATVs</a:t>
            </a:r>
          </a:p>
          <a:p>
            <a:r>
              <a:rPr lang="en-US" dirty="0"/>
              <a:t>As well as more traditional activities:</a:t>
            </a:r>
          </a:p>
          <a:p>
            <a:pPr lvl="1"/>
            <a:r>
              <a:rPr lang="en-US" dirty="0"/>
              <a:t> Whitewater rafting</a:t>
            </a:r>
          </a:p>
          <a:p>
            <a:pPr lvl="1"/>
            <a:r>
              <a:rPr lang="en-US" dirty="0"/>
              <a:t> Shooting sports</a:t>
            </a:r>
          </a:p>
          <a:p>
            <a:pPr lvl="1"/>
            <a:r>
              <a:rPr lang="en-US" dirty="0"/>
              <a:t> Climbing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FCE0C9-FD1D-46F0-968E-61267D594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760" y="5107316"/>
            <a:ext cx="1353073" cy="146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52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EAC281-BC99-425C-A66B-848A7CDBD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 panose="020B0604020202020204" pitchFamily="34" charset="0"/>
              </a:rPr>
              <a:t>What is High Adventure?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27667" y="1332115"/>
            <a:ext cx="8966397" cy="358012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cs typeface="Arial" panose="020B0604020202020204" pitchFamily="34" charset="0"/>
              </a:rPr>
              <a:t>Multi-day (5-6 or more) excursions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cs typeface="Arial" panose="020B0604020202020204" pitchFamily="34" charset="0"/>
              </a:rPr>
              <a:t>Usually change camp sites most nights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cs typeface="Arial" panose="020B0604020202020204" pitchFamily="34" charset="0"/>
              </a:rPr>
              <a:t>More challenging environment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cs typeface="Arial" panose="020B0604020202020204" pitchFamily="34" charset="0"/>
              </a:rPr>
              <a:t>Pack much lighter since you carry everything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cs typeface="Arial" panose="020B0604020202020204" pitchFamily="34" charset="0"/>
              </a:rPr>
              <a:t>Inside the BSA ”Safety Net” or “DIY” </a:t>
            </a:r>
          </a:p>
        </p:txBody>
      </p:sp>
    </p:spTree>
    <p:extLst>
      <p:ext uri="{BB962C8B-B14F-4D97-AF65-F5344CB8AC3E}">
        <p14:creationId xmlns:p14="http://schemas.microsoft.com/office/powerpoint/2010/main" val="4263387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3">
            <a:extLst>
              <a:ext uri="{FF2B5EF4-FFF2-40B4-BE49-F238E27FC236}">
                <a16:creationId xmlns:a16="http://schemas.microsoft.com/office/drawing/2014/main" id="{16B496D8-8E5D-4DEB-9FBF-2FE272EE5FC5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59" b="92821" l="1093" r="92532">
                        <a14:foregroundMark x1="7923" y1="14872" x2="7923" y2="14872"/>
                        <a14:foregroundMark x1="7923" y1="14872" x2="7923" y2="14872"/>
                        <a14:foregroundMark x1="8561" y1="9487" x2="8561" y2="9487"/>
                        <a14:foregroundMark x1="8561" y1="9487" x2="8561" y2="9487"/>
                        <a14:foregroundMark x1="8561" y1="9487" x2="8561" y2="9487"/>
                        <a14:foregroundMark x1="8561" y1="9487" x2="8561" y2="9487"/>
                        <a14:foregroundMark x1="8561" y1="9487" x2="8561" y2="9487"/>
                        <a14:foregroundMark x1="8561" y1="9487" x2="8561" y2="9487"/>
                        <a14:foregroundMark x1="8561" y1="9744" x2="8561" y2="9744"/>
                        <a14:foregroundMark x1="8561" y1="9744" x2="8379" y2="14872"/>
                        <a14:foregroundMark x1="8379" y1="14872" x2="11749" y2="12436"/>
                        <a14:foregroundMark x1="11749" y1="12436" x2="11749" y2="12436"/>
                        <a14:foregroundMark x1="11749" y1="12436" x2="11749" y2="12436"/>
                        <a14:foregroundMark x1="6193" y1="16923" x2="6193" y2="16923"/>
                        <a14:foregroundMark x1="6193" y1="16923" x2="6193" y2="16923"/>
                        <a14:foregroundMark x1="6193" y1="16923" x2="6193" y2="16923"/>
                        <a14:foregroundMark x1="5373" y1="18974" x2="5373" y2="18974"/>
                        <a14:foregroundMark x1="5373" y1="18974" x2="5373" y2="18974"/>
                        <a14:foregroundMark x1="5373" y1="18974" x2="5373" y2="18974"/>
                        <a14:foregroundMark x1="5373" y1="18974" x2="5373" y2="18974"/>
                        <a14:foregroundMark x1="5373" y1="18974" x2="5373" y2="18974"/>
                        <a14:foregroundMark x1="7195" y1="19615" x2="7195" y2="19615"/>
                        <a14:foregroundMark x1="7741" y1="19615" x2="13388" y2="16538"/>
                        <a14:foregroundMark x1="13388" y1="16538" x2="18761" y2="21282"/>
                        <a14:foregroundMark x1="18761" y1="21282" x2="28506" y2="23974"/>
                        <a14:foregroundMark x1="28506" y1="23974" x2="28506" y2="23974"/>
                        <a14:foregroundMark x1="28506" y1="23974" x2="28142" y2="24103"/>
                        <a14:foregroundMark x1="11111" y1="18333" x2="7923" y2="28590"/>
                        <a14:foregroundMark x1="7923" y1="28718" x2="7923" y2="28718"/>
                        <a14:foregroundMark x1="7923" y1="28718" x2="7923" y2="28718"/>
                        <a14:foregroundMark x1="7923" y1="28718" x2="7923" y2="28718"/>
                        <a14:foregroundMark x1="8561" y1="27949" x2="8561" y2="27949"/>
                        <a14:foregroundMark x1="8561" y1="28462" x2="7013" y2="35256"/>
                        <a14:foregroundMark x1="1093" y1="32692" x2="1093" y2="32692"/>
                        <a14:foregroundMark x1="1093" y1="32692" x2="1093" y2="32692"/>
                        <a14:foregroundMark x1="1184" y1="33077" x2="1184" y2="33077"/>
                        <a14:foregroundMark x1="1184" y1="33077" x2="1184" y2="33077"/>
                        <a14:foregroundMark x1="1184" y1="33077" x2="1184" y2="33077"/>
                        <a14:foregroundMark x1="1366" y1="33974" x2="1366" y2="33974"/>
                        <a14:foregroundMark x1="1366" y1="33974" x2="1366" y2="33974"/>
                        <a14:foregroundMark x1="1366" y1="33974" x2="1366" y2="33974"/>
                        <a14:foregroundMark x1="1366" y1="33974" x2="1366" y2="33974"/>
                        <a14:foregroundMark x1="3916" y1="31282" x2="3916" y2="31282"/>
                        <a14:foregroundMark x1="3916" y1="31282" x2="3916" y2="31282"/>
                        <a14:foregroundMark x1="1913" y1="46795" x2="1913" y2="46795"/>
                        <a14:foregroundMark x1="1913" y1="46795" x2="1913" y2="46795"/>
                        <a14:foregroundMark x1="1913" y1="46795" x2="1913" y2="46795"/>
                        <a14:foregroundMark x1="2095" y1="45128" x2="2095" y2="45128"/>
                        <a14:foregroundMark x1="2095" y1="45128" x2="2095" y2="45128"/>
                        <a14:foregroundMark x1="2095" y1="45128" x2="2095" y2="45128"/>
                        <a14:foregroundMark x1="2095" y1="45128" x2="2095" y2="45128"/>
                        <a14:foregroundMark x1="3461" y1="42051" x2="3461" y2="42051"/>
                        <a14:foregroundMark x1="3461" y1="42051" x2="3461" y2="42051"/>
                        <a14:foregroundMark x1="3461" y1="42051" x2="4645" y2="49615"/>
                        <a14:foregroundMark x1="4645" y1="49615" x2="4645" y2="49615"/>
                        <a14:foregroundMark x1="9836" y1="41923" x2="9836" y2="41923"/>
                        <a14:foregroundMark x1="10018" y1="62821" x2="10018" y2="62821"/>
                        <a14:foregroundMark x1="15574" y1="63590" x2="15574" y2="63590"/>
                        <a14:foregroundMark x1="15574" y1="63590" x2="15574" y2="63590"/>
                        <a14:foregroundMark x1="15574" y1="63590" x2="15574" y2="63590"/>
                        <a14:foregroundMark x1="15574" y1="63590" x2="15574" y2="63590"/>
                        <a14:foregroundMark x1="14936" y1="62564" x2="14936" y2="62564"/>
                        <a14:foregroundMark x1="14936" y1="62564" x2="16667" y2="64231"/>
                        <a14:foregroundMark x1="16667" y1="64231" x2="17213" y2="64487"/>
                        <a14:foregroundMark x1="17213" y1="64487" x2="17213" y2="64487"/>
                        <a14:foregroundMark x1="24863" y1="65513" x2="24863" y2="65513"/>
                        <a14:foregroundMark x1="24863" y1="65513" x2="24863" y2="65513"/>
                        <a14:foregroundMark x1="24863" y1="65513" x2="24863" y2="65513"/>
                        <a14:foregroundMark x1="24863" y1="65513" x2="24863" y2="65513"/>
                        <a14:foregroundMark x1="25046" y1="65513" x2="25046" y2="65513"/>
                        <a14:foregroundMark x1="26138" y1="66154" x2="26503" y2="66410"/>
                        <a14:foregroundMark x1="26867" y1="66667" x2="29235" y2="67308"/>
                        <a14:foregroundMark x1="29235" y1="67308" x2="29235" y2="67308"/>
                        <a14:foregroundMark x1="16576" y1="68333" x2="16576" y2="68333"/>
                        <a14:foregroundMark x1="16576" y1="68333" x2="16576" y2="68333"/>
                        <a14:foregroundMark x1="16576" y1="68333" x2="16576" y2="68333"/>
                        <a14:foregroundMark x1="16576" y1="68333" x2="16576" y2="68333"/>
                        <a14:foregroundMark x1="16211" y1="68205" x2="16211" y2="68205"/>
                        <a14:foregroundMark x1="16211" y1="68205" x2="16211" y2="68205"/>
                        <a14:foregroundMark x1="16211" y1="68205" x2="16211" y2="68205"/>
                        <a14:foregroundMark x1="16211" y1="68205" x2="16211" y2="68205"/>
                        <a14:foregroundMark x1="16211" y1="68205" x2="16211" y2="68205"/>
                        <a14:foregroundMark x1="16211" y1="68205" x2="16211" y2="68205"/>
                        <a14:foregroundMark x1="16211" y1="68205" x2="16211" y2="68205"/>
                        <a14:foregroundMark x1="15209" y1="67308" x2="15209" y2="67308"/>
                        <a14:foregroundMark x1="15209" y1="67308" x2="15209" y2="67308"/>
                        <a14:foregroundMark x1="15209" y1="67308" x2="15209" y2="67308"/>
                        <a14:foregroundMark x1="14299" y1="66667" x2="14299" y2="66667"/>
                        <a14:foregroundMark x1="14299" y1="66667" x2="14299" y2="66667"/>
                        <a14:foregroundMark x1="14390" y1="66410" x2="14390" y2="66410"/>
                        <a14:foregroundMark x1="14390" y1="66410" x2="14390" y2="66410"/>
                        <a14:foregroundMark x1="14390" y1="66410" x2="14390" y2="66410"/>
                        <a14:foregroundMark x1="14390" y1="66410" x2="14390" y2="66410"/>
                        <a14:foregroundMark x1="14390" y1="66410" x2="14390" y2="66410"/>
                        <a14:foregroundMark x1="14390" y1="66410" x2="14390" y2="66410"/>
                        <a14:foregroundMark x1="14390" y1="66410" x2="14390" y2="66410"/>
                        <a14:foregroundMark x1="14481" y1="66282" x2="14481" y2="66154"/>
                        <a14:foregroundMark x1="14572" y1="66026" x2="14572" y2="66026"/>
                        <a14:foregroundMark x1="14754" y1="65256" x2="14754" y2="65256"/>
                        <a14:foregroundMark x1="14754" y1="65128" x2="14754" y2="65128"/>
                        <a14:foregroundMark x1="14754" y1="65128" x2="14754" y2="65128"/>
                        <a14:foregroundMark x1="14754" y1="65128" x2="14754" y2="65128"/>
                        <a14:foregroundMark x1="29235" y1="65256" x2="29235" y2="65256"/>
                        <a14:foregroundMark x1="29235" y1="65256" x2="29235" y2="65256"/>
                        <a14:foregroundMark x1="29235" y1="65256" x2="29235" y2="65256"/>
                        <a14:foregroundMark x1="35792" y1="70128" x2="35792" y2="70128"/>
                        <a14:foregroundMark x1="35792" y1="70128" x2="35792" y2="70128"/>
                        <a14:foregroundMark x1="35792" y1="70128" x2="35792" y2="70128"/>
                        <a14:foregroundMark x1="35792" y1="70128" x2="35792" y2="70128"/>
                        <a14:foregroundMark x1="35792" y1="70128" x2="35792" y2="70128"/>
                        <a14:foregroundMark x1="35792" y1="70128" x2="35792" y2="70128"/>
                        <a14:foregroundMark x1="35792" y1="70128" x2="35792" y2="70128"/>
                        <a14:foregroundMark x1="35792" y1="70128" x2="35792" y2="70128"/>
                        <a14:foregroundMark x1="35792" y1="70128" x2="35792" y2="70128"/>
                        <a14:foregroundMark x1="35792" y1="70128" x2="35792" y2="70128"/>
                        <a14:foregroundMark x1="35792" y1="70128" x2="35792" y2="70128"/>
                        <a14:foregroundMark x1="35792" y1="70128" x2="35974" y2="70385"/>
                        <a14:foregroundMark x1="36066" y1="70513" x2="36157" y2="70641"/>
                        <a14:foregroundMark x1="36157" y1="70641" x2="36157" y2="70641"/>
                        <a14:foregroundMark x1="36157" y1="70641" x2="36157" y2="70641"/>
                        <a14:foregroundMark x1="36157" y1="70641" x2="36157" y2="70641"/>
                        <a14:foregroundMark x1="36066" y1="80000" x2="36066" y2="80000"/>
                        <a14:foregroundMark x1="36066" y1="80000" x2="36066" y2="80000"/>
                        <a14:foregroundMark x1="36066" y1="80000" x2="36066" y2="80000"/>
                        <a14:foregroundMark x1="36066" y1="80000" x2="36066" y2="80000"/>
                        <a14:foregroundMark x1="36066" y1="80000" x2="36066" y2="80000"/>
                        <a14:foregroundMark x1="35974" y1="79744" x2="35974" y2="79744"/>
                        <a14:foregroundMark x1="35974" y1="79744" x2="35974" y2="79744"/>
                        <a14:foregroundMark x1="35974" y1="79744" x2="35974" y2="79744"/>
                        <a14:foregroundMark x1="35974" y1="79744" x2="35974" y2="79744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2787" y1="81538" x2="32787" y2="81538"/>
                        <a14:foregroundMark x1="30146" y1="78718" x2="30146" y2="78718"/>
                        <a14:foregroundMark x1="30146" y1="78718" x2="30146" y2="78718"/>
                        <a14:foregroundMark x1="30146" y1="78718" x2="30146" y2="78718"/>
                        <a14:foregroundMark x1="30146" y1="78718" x2="30146" y2="78718"/>
                        <a14:foregroundMark x1="30146" y1="78718" x2="30146" y2="78718"/>
                        <a14:foregroundMark x1="30146" y1="78718" x2="30146" y2="78718"/>
                        <a14:foregroundMark x1="30146" y1="78718" x2="30146" y2="78718"/>
                        <a14:foregroundMark x1="30146" y1="78718" x2="30146" y2="78718"/>
                        <a14:foregroundMark x1="30146" y1="78718" x2="30146" y2="78718"/>
                        <a14:foregroundMark x1="30146" y1="78718" x2="30146" y2="78718"/>
                        <a14:foregroundMark x1="30146" y1="78718" x2="30146" y2="78718"/>
                        <a14:foregroundMark x1="21220" y1="65641" x2="21220" y2="65641"/>
                        <a14:foregroundMark x1="21220" y1="65641" x2="21220" y2="65641"/>
                        <a14:foregroundMark x1="21220" y1="65641" x2="21220" y2="65641"/>
                        <a14:foregroundMark x1="21220" y1="65641" x2="21220" y2="65641"/>
                        <a14:foregroundMark x1="21220" y1="65641" x2="21949" y2="66667"/>
                        <a14:foregroundMark x1="22040" y1="66667" x2="22313" y2="67051"/>
                        <a14:foregroundMark x1="22313" y1="67051" x2="22313" y2="67051"/>
                        <a14:foregroundMark x1="22404" y1="67051" x2="22404" y2="67051"/>
                        <a14:foregroundMark x1="30783" y1="74615" x2="37796" y2="76026"/>
                        <a14:foregroundMark x1="37796" y1="76026" x2="37796" y2="76026"/>
                        <a14:foregroundMark x1="34608" y1="79359" x2="34608" y2="79359"/>
                        <a14:foregroundMark x1="34062" y1="79487" x2="34062" y2="79487"/>
                        <a14:foregroundMark x1="34062" y1="79487" x2="34062" y2="79487"/>
                        <a14:foregroundMark x1="32696" y1="81667" x2="32696" y2="81667"/>
                        <a14:foregroundMark x1="32696" y1="81667" x2="32696" y2="81667"/>
                        <a14:foregroundMark x1="32696" y1="81667" x2="32696" y2="81667"/>
                        <a14:foregroundMark x1="19217" y1="70513" x2="19217" y2="70513"/>
                        <a14:foregroundMark x1="19217" y1="70513" x2="19217" y2="70513"/>
                        <a14:foregroundMark x1="19217" y1="70513" x2="19217" y2="7051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17395" y1="69103" x2="17395" y2="69103"/>
                        <a14:foregroundMark x1="38069" y1="74231" x2="38069" y2="74231"/>
                        <a14:foregroundMark x1="38069" y1="74231" x2="44444" y2="76282"/>
                        <a14:foregroundMark x1="44444" y1="76282" x2="44444" y2="76282"/>
                        <a14:foregroundMark x1="46357" y1="85769" x2="46357" y2="85769"/>
                        <a14:foregroundMark x1="52368" y1="80641" x2="54098" y2="80641"/>
                        <a14:foregroundMark x1="54098" y1="82436" x2="54098" y2="82436"/>
                        <a14:foregroundMark x1="54098" y1="82436" x2="54098" y2="82436"/>
                        <a14:foregroundMark x1="54098" y1="82436" x2="54098" y2="82436"/>
                        <a14:foregroundMark x1="54098" y1="82436" x2="54098" y2="82436"/>
                        <a14:foregroundMark x1="54098" y1="82436" x2="54098" y2="82436"/>
                        <a14:foregroundMark x1="53916" y1="82564" x2="53916" y2="82564"/>
                        <a14:foregroundMark x1="53916" y1="82564" x2="53916" y2="82564"/>
                        <a14:foregroundMark x1="53916" y1="82564" x2="53916" y2="82564"/>
                        <a14:foregroundMark x1="52004" y1="81410" x2="52004" y2="81410"/>
                        <a14:foregroundMark x1="52004" y1="81410" x2="52004" y2="81410"/>
                        <a14:foregroundMark x1="52004" y1="81410" x2="52004" y2="81410"/>
                        <a14:foregroundMark x1="61658" y1="75128" x2="63297" y2="75769"/>
                        <a14:foregroundMark x1="63479" y1="75769" x2="64390" y2="76026"/>
                        <a14:foregroundMark x1="64663" y1="76154" x2="66576" y2="76410"/>
                        <a14:foregroundMark x1="66667" y1="76410" x2="66758" y2="76410"/>
                        <a14:foregroundMark x1="66758" y1="76410" x2="69854" y2="77821"/>
                        <a14:foregroundMark x1="69945" y1="77949" x2="70310" y2="78205"/>
                        <a14:foregroundMark x1="70310" y1="78205" x2="70310" y2="78205"/>
                        <a14:foregroundMark x1="70310" y1="78333" x2="70310" y2="78333"/>
                        <a14:foregroundMark x1="71403" y1="80641" x2="71403" y2="80641"/>
                        <a14:foregroundMark x1="71403" y1="80641" x2="71403" y2="80641"/>
                        <a14:foregroundMark x1="71403" y1="80641" x2="71403" y2="80641"/>
                        <a14:foregroundMark x1="71403" y1="80641" x2="71403" y2="80641"/>
                        <a14:foregroundMark x1="71403" y1="80641" x2="71403" y2="80641"/>
                        <a14:foregroundMark x1="71403" y1="80641" x2="71403" y2="80641"/>
                        <a14:foregroundMark x1="71403" y1="80641" x2="71403" y2="80641"/>
                        <a14:foregroundMark x1="71403" y1="80513" x2="71403" y2="80513"/>
                        <a14:foregroundMark x1="71403" y1="80513" x2="71403" y2="80513"/>
                        <a14:foregroundMark x1="71403" y1="80513" x2="71403" y2="80513"/>
                        <a14:foregroundMark x1="71494" y1="80641" x2="71494" y2="80641"/>
                        <a14:foregroundMark x1="71494" y1="80641" x2="71494" y2="80641"/>
                        <a14:foregroundMark x1="67851" y1="80000" x2="67851" y2="80000"/>
                        <a14:foregroundMark x1="67851" y1="80000" x2="67851" y2="80000"/>
                        <a14:foregroundMark x1="67851" y1="80000" x2="67851" y2="80000"/>
                        <a14:foregroundMark x1="67851" y1="80000" x2="67851" y2="80000"/>
                        <a14:foregroundMark x1="67851" y1="80000" x2="67851" y2="80000"/>
                        <a14:foregroundMark x1="67851" y1="80000" x2="67851" y2="80000"/>
                        <a14:foregroundMark x1="67851" y1="80000" x2="67851" y2="80000"/>
                        <a14:foregroundMark x1="64390" y1="75256" x2="64390" y2="75256"/>
                        <a14:foregroundMark x1="64390" y1="75256" x2="64390" y2="75256"/>
                        <a14:foregroundMark x1="64390" y1="75256" x2="64390" y2="75256"/>
                        <a14:foregroundMark x1="64390" y1="75256" x2="64390" y2="75256"/>
                        <a14:foregroundMark x1="64390" y1="75256" x2="64390" y2="75256"/>
                        <a14:foregroundMark x1="64390" y1="75256" x2="64390" y2="75256"/>
                        <a14:foregroundMark x1="64390" y1="75256" x2="64390" y2="75256"/>
                        <a14:foregroundMark x1="64390" y1="75256" x2="64390" y2="75256"/>
                        <a14:foregroundMark x1="64299" y1="80000" x2="64299" y2="80000"/>
                        <a14:foregroundMark x1="64299" y1="80000" x2="64299" y2="80000"/>
                        <a14:foregroundMark x1="61020" y1="76538" x2="61020" y2="76538"/>
                        <a14:foregroundMark x1="61020" y1="76538" x2="61020" y2="76538"/>
                        <a14:foregroundMark x1="73133" y1="80256" x2="73133" y2="80256"/>
                        <a14:foregroundMark x1="73133" y1="80256" x2="73133" y2="80256"/>
                        <a14:foregroundMark x1="73224" y1="80256" x2="73224" y2="80256"/>
                        <a14:foregroundMark x1="73224" y1="80256" x2="73224" y2="80256"/>
                        <a14:foregroundMark x1="73224" y1="80256" x2="73224" y2="80256"/>
                        <a14:foregroundMark x1="74044" y1="80897" x2="74044" y2="80897"/>
                        <a14:foregroundMark x1="73770" y1="80641" x2="73770" y2="80641"/>
                        <a14:foregroundMark x1="74317" y1="81410" x2="74317" y2="81410"/>
                        <a14:foregroundMark x1="74317" y1="81410" x2="74317" y2="81410"/>
                        <a14:foregroundMark x1="74317" y1="81410" x2="74317" y2="81410"/>
                        <a14:foregroundMark x1="72222" y1="75513" x2="72222" y2="75513"/>
                        <a14:foregroundMark x1="72222" y1="75513" x2="72222" y2="75513"/>
                        <a14:foregroundMark x1="72222" y1="75513" x2="72222" y2="75513"/>
                        <a14:foregroundMark x1="55920" y1="61923" x2="55920" y2="61923"/>
                        <a14:foregroundMark x1="55920" y1="61923" x2="52459" y2="61410"/>
                        <a14:foregroundMark x1="52368" y1="61282" x2="49909" y2="60897"/>
                        <a14:foregroundMark x1="49909" y1="60897" x2="48998" y2="60641"/>
                        <a14:foregroundMark x1="48998" y1="60641" x2="48998" y2="60641"/>
                        <a14:foregroundMark x1="48998" y1="60641" x2="48998" y2="60641"/>
                        <a14:foregroundMark x1="48816" y1="57179" x2="61111" y2="60641"/>
                        <a14:foregroundMark x1="61111" y1="60641" x2="61931" y2="60128"/>
                        <a14:foregroundMark x1="61931" y1="60128" x2="61931" y2="59872"/>
                        <a14:foregroundMark x1="61931" y1="59872" x2="61931" y2="59872"/>
                        <a14:foregroundMark x1="61931" y1="59872" x2="61384" y2="57821"/>
                        <a14:foregroundMark x1="60474" y1="56795" x2="60474" y2="56795"/>
                        <a14:foregroundMark x1="60474" y1="56795" x2="60474" y2="56795"/>
                        <a14:foregroundMark x1="76594" y1="74359" x2="76594" y2="74359"/>
                        <a14:foregroundMark x1="76594" y1="74359" x2="76594" y2="74359"/>
                        <a14:foregroundMark x1="75410" y1="72821" x2="75410" y2="72821"/>
                        <a14:foregroundMark x1="75228" y1="69615" x2="75228" y2="69615"/>
                        <a14:foregroundMark x1="75228" y1="69615" x2="75228" y2="69615"/>
                        <a14:foregroundMark x1="75228" y1="68846" x2="75228" y2="68846"/>
                        <a14:foregroundMark x1="75228" y1="68846" x2="75228" y2="68846"/>
                        <a14:foregroundMark x1="75228" y1="68718" x2="75228" y2="68718"/>
                        <a14:foregroundMark x1="75228" y1="68718" x2="75228" y2="68718"/>
                        <a14:foregroundMark x1="75228" y1="68718" x2="75228" y2="68718"/>
                        <a14:foregroundMark x1="75228" y1="68718" x2="75228" y2="68718"/>
                        <a14:foregroundMark x1="75410" y1="67692" x2="75410" y2="67692"/>
                        <a14:foregroundMark x1="75956" y1="67308" x2="76412" y2="67179"/>
                        <a14:foregroundMark x1="76594" y1="67051" x2="76958" y2="66538"/>
                        <a14:foregroundMark x1="76958" y1="66538" x2="76958" y2="66538"/>
                        <a14:foregroundMark x1="69399" y1="61154" x2="72222" y2="61538"/>
                        <a14:foregroundMark x1="72222" y1="61538" x2="72222" y2="61538"/>
                        <a14:foregroundMark x1="67486" y1="57949" x2="67486" y2="57949"/>
                        <a14:foregroundMark x1="67486" y1="57949" x2="67486" y2="57949"/>
                        <a14:foregroundMark x1="67486" y1="57949" x2="67486" y2="57949"/>
                        <a14:foregroundMark x1="67486" y1="57949" x2="67486" y2="57949"/>
                        <a14:foregroundMark x1="67486" y1="57949" x2="67486" y2="57949"/>
                        <a14:foregroundMark x1="75774" y1="62308" x2="75774" y2="62308"/>
                        <a14:foregroundMark x1="75774" y1="62308" x2="75774" y2="62308"/>
                        <a14:foregroundMark x1="77596" y1="62692" x2="77596" y2="62692"/>
                        <a14:foregroundMark x1="77596" y1="62692" x2="77596" y2="62692"/>
                        <a14:foregroundMark x1="77596" y1="62692" x2="77596" y2="62692"/>
                        <a14:foregroundMark x1="77596" y1="62692" x2="77596" y2="62692"/>
                        <a14:foregroundMark x1="77596" y1="62692" x2="77596" y2="62692"/>
                        <a14:foregroundMark x1="78597" y1="63205" x2="79053" y2="63333"/>
                        <a14:foregroundMark x1="79417" y1="63462" x2="79690" y2="63462"/>
                        <a14:foregroundMark x1="79690" y1="63462" x2="79872" y2="63462"/>
                        <a14:foregroundMark x1="79872" y1="63462" x2="79872" y2="63462"/>
                        <a14:foregroundMark x1="80055" y1="63333" x2="80055" y2="63333"/>
                        <a14:foregroundMark x1="80146" y1="63333" x2="80146" y2="63333"/>
                        <a14:foregroundMark x1="79144" y1="70128" x2="79144" y2="70128"/>
                        <a14:foregroundMark x1="77596" y1="57179" x2="77596" y2="57179"/>
                        <a14:foregroundMark x1="77596" y1="57179" x2="77596" y2="57179"/>
                        <a14:foregroundMark x1="77505" y1="46538" x2="77505" y2="46538"/>
                        <a14:foregroundMark x1="77505" y1="46538" x2="77505" y2="46538"/>
                        <a14:foregroundMark x1="77505" y1="46538" x2="77505" y2="46538"/>
                        <a14:foregroundMark x1="77505" y1="46538" x2="77505" y2="46538"/>
                        <a14:foregroundMark x1="77505" y1="46538" x2="77505" y2="46538"/>
                        <a14:foregroundMark x1="77505" y1="46538" x2="77505" y2="46538"/>
                        <a14:foregroundMark x1="77505" y1="46538" x2="77505" y2="46538"/>
                        <a14:foregroundMark x1="77505" y1="46538" x2="77231" y2="47692"/>
                        <a14:foregroundMark x1="77231" y1="47692" x2="77231" y2="47692"/>
                        <a14:foregroundMark x1="77231" y1="47692" x2="77231" y2="47692"/>
                        <a14:foregroundMark x1="77231" y1="47692" x2="77231" y2="47692"/>
                        <a14:foregroundMark x1="77231" y1="47692" x2="77231" y2="47692"/>
                        <a14:foregroundMark x1="77231" y1="47692" x2="77231" y2="47692"/>
                        <a14:foregroundMark x1="77231" y1="47692" x2="77231" y2="47692"/>
                        <a14:foregroundMark x1="77231" y1="47692" x2="77231" y2="47692"/>
                        <a14:foregroundMark x1="77231" y1="47692" x2="77231" y2="47692"/>
                        <a14:foregroundMark x1="61840" y1="49103" x2="61840" y2="49103"/>
                        <a14:foregroundMark x1="61840" y1="49103" x2="61840" y2="49103"/>
                        <a14:foregroundMark x1="61840" y1="49103" x2="76503" y2="51795"/>
                        <a14:foregroundMark x1="76503" y1="51795" x2="76503" y2="51795"/>
                        <a14:foregroundMark x1="76503" y1="51795" x2="76503" y2="51795"/>
                        <a14:foregroundMark x1="76685" y1="50513" x2="76776" y2="50385"/>
                        <a14:foregroundMark x1="76776" y1="50385" x2="76776" y2="50385"/>
                        <a14:foregroundMark x1="77687" y1="48590" x2="79326" y2="46154"/>
                        <a14:foregroundMark x1="79326" y1="46154" x2="79326" y2="46154"/>
                        <a14:foregroundMark x1="79326" y1="46154" x2="79326" y2="46154"/>
                        <a14:foregroundMark x1="84335" y1="35897" x2="84335" y2="35897"/>
                        <a14:foregroundMark x1="89162" y1="30000" x2="89162" y2="30000"/>
                        <a14:foregroundMark x1="89253" y1="30000" x2="89709" y2="29487"/>
                        <a14:foregroundMark x1="89709" y1="29487" x2="89709" y2="29487"/>
                        <a14:foregroundMark x1="89617" y1="30000" x2="89617" y2="30000"/>
                        <a14:foregroundMark x1="89617" y1="30000" x2="89617" y2="30000"/>
                        <a14:foregroundMark x1="89982" y1="29744" x2="89982" y2="29744"/>
                        <a14:foregroundMark x1="89982" y1="29744" x2="89982" y2="29744"/>
                        <a14:foregroundMark x1="89982" y1="29744" x2="89982" y2="29744"/>
                        <a14:foregroundMark x1="89982" y1="29744" x2="89982" y2="29744"/>
                        <a14:foregroundMark x1="89982" y1="29744" x2="89982" y2="29744"/>
                        <a14:foregroundMark x1="89800" y1="29744" x2="89800" y2="29744"/>
                        <a14:foregroundMark x1="89800" y1="29744" x2="89800" y2="29744"/>
                        <a14:foregroundMark x1="89891" y1="29744" x2="90437" y2="29103"/>
                        <a14:foregroundMark x1="90437" y1="29103" x2="90619" y2="28846"/>
                        <a14:foregroundMark x1="90619" y1="28718" x2="90619" y2="28718"/>
                        <a14:foregroundMark x1="90619" y1="28590" x2="90710" y2="28333"/>
                        <a14:foregroundMark x1="90710" y1="28333" x2="90710" y2="28333"/>
                        <a14:foregroundMark x1="89891" y1="28974" x2="90255" y2="28333"/>
                        <a14:foregroundMark x1="90255" y1="28333" x2="90437" y2="28205"/>
                        <a14:foregroundMark x1="90437" y1="28205" x2="90437" y2="28205"/>
                        <a14:foregroundMark x1="90437" y1="28205" x2="90437" y2="28077"/>
                        <a14:foregroundMark x1="89800" y1="27821" x2="89800" y2="27821"/>
                        <a14:foregroundMark x1="89982" y1="27821" x2="89982" y2="27821"/>
                        <a14:foregroundMark x1="90893" y1="27436" x2="90893" y2="27436"/>
                        <a14:foregroundMark x1="90893" y1="27436" x2="90893" y2="27436"/>
                        <a14:foregroundMark x1="90893" y1="27436" x2="90893" y2="27436"/>
                        <a14:foregroundMark x1="89344" y1="26026" x2="89344" y2="26026"/>
                        <a14:foregroundMark x1="89344" y1="26026" x2="89344" y2="26026"/>
                        <a14:foregroundMark x1="89344" y1="26026" x2="89344" y2="26026"/>
                        <a14:foregroundMark x1="89344" y1="26026" x2="89344" y2="26026"/>
                        <a14:foregroundMark x1="89344" y1="26026" x2="89344" y2="26026"/>
                        <a14:foregroundMark x1="91348" y1="26410" x2="91348" y2="26410"/>
                        <a14:foregroundMark x1="91348" y1="26410" x2="91621" y2="26026"/>
                        <a14:foregroundMark x1="91621" y1="26026" x2="91621" y2="26026"/>
                        <a14:foregroundMark x1="91621" y1="26026" x2="91621" y2="26026"/>
                        <a14:foregroundMark x1="91621" y1="26026" x2="91621" y2="26026"/>
                        <a14:foregroundMark x1="91621" y1="37051" x2="91621" y2="37051"/>
                        <a14:foregroundMark x1="91621" y1="37051" x2="91621" y2="37051"/>
                        <a14:foregroundMark x1="91621" y1="37051" x2="91621" y2="37051"/>
                        <a14:foregroundMark x1="92532" y1="37051" x2="92532" y2="37051"/>
                        <a14:foregroundMark x1="92532" y1="37051" x2="92532" y2="37051"/>
                        <a14:foregroundMark x1="11202" y1="9615" x2="11202" y2="9615"/>
                        <a14:foregroundMark x1="11202" y1="9615" x2="11202" y2="9615"/>
                        <a14:foregroundMark x1="11202" y1="9615" x2="11202" y2="9615"/>
                        <a14:foregroundMark x1="11202" y1="9615" x2="11202" y2="9615"/>
                        <a14:foregroundMark x1="6193" y1="17436" x2="6193" y2="17436"/>
                        <a14:foregroundMark x1="6193" y1="17436" x2="6193" y2="17436"/>
                        <a14:foregroundMark x1="6102" y1="17436" x2="6102" y2="17436"/>
                        <a14:foregroundMark x1="6102" y1="17436" x2="6102" y2="17436"/>
                        <a14:foregroundMark x1="41348" y1="90769" x2="41348" y2="90769"/>
                        <a14:foregroundMark x1="41348" y1="90769" x2="41348" y2="90769"/>
                        <a14:foregroundMark x1="45173" y1="88718" x2="45173" y2="88718"/>
                        <a14:foregroundMark x1="45173" y1="88718" x2="45173" y2="88718"/>
                        <a14:foregroundMark x1="45173" y1="88718" x2="45173" y2="88718"/>
                        <a14:foregroundMark x1="7377" y1="13590" x2="7377" y2="13590"/>
                        <a14:foregroundMark x1="7377" y1="13590" x2="7377" y2="13590"/>
                        <a14:foregroundMark x1="7377" y1="13590" x2="7377" y2="13590"/>
                        <a14:foregroundMark x1="42805" y1="92821" x2="42805" y2="92821"/>
                        <a14:foregroundMark x1="42805" y1="92821" x2="42805" y2="928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57908" y="743869"/>
            <a:ext cx="8043503" cy="474020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E29E1D4-DE0C-46CD-9D27-15BAABF7D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5154" y="3113970"/>
            <a:ext cx="852056" cy="685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ED43478A-698E-4E4F-B269-7FA82ABDE5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5232" y="4490483"/>
            <a:ext cx="822960" cy="82296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88D62AB-C5B0-4FB4-AAF2-1C0CDD1655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4257" y="2573964"/>
            <a:ext cx="685800" cy="74154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D6F6767-36D1-4FE2-A470-6FEA88C377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860" y="1193355"/>
            <a:ext cx="914400" cy="701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A3B2C2-0215-496E-A314-96EC7AE128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8874" y="1361817"/>
            <a:ext cx="685800" cy="68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A11A98-9933-4773-A8EA-71B1EFD0F3F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2392" y="2047617"/>
            <a:ext cx="685800" cy="685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52DA24-37DC-44AF-AD12-E4CD9936471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425" y="2908266"/>
            <a:ext cx="713732" cy="7415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DD758D-62A2-4A0F-B501-26E370DE8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prstClr val="black"/>
                </a:solidFill>
                <a:cs typeface="Arial" panose="020B0604020202020204" pitchFamily="34" charset="0"/>
              </a:rPr>
              <a:t>Where is BSA High Adventure?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2C08E-8AFD-469E-8DAB-FF42955A1FC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5860" y="4401878"/>
            <a:ext cx="1131583" cy="4007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BFFC36-AA2D-4F71-A6B5-E7502C37B9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3904" y="1373929"/>
            <a:ext cx="685800" cy="870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735650-80BF-46C8-B9E8-EFE68AF85F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3037" y="1857093"/>
            <a:ext cx="710986" cy="7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43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8836A7-56C1-45D5-8CBC-98E8CD0AB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Go on a High Adventure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078566" y="1572354"/>
            <a:ext cx="8034867" cy="281066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cs typeface="Arial" panose="020B0604020202020204" pitchFamily="34" charset="0"/>
              </a:rPr>
              <a:t>With your Unit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cs typeface="Arial" panose="020B0604020202020204" pitchFamily="34" charset="0"/>
              </a:rPr>
              <a:t>Through Council-run Contingent Crews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dirty="0">
                <a:cs typeface="Arial" panose="020B0604020202020204" pitchFamily="34" charset="0"/>
              </a:rPr>
              <a:t>As an Individual</a:t>
            </a:r>
          </a:p>
        </p:txBody>
      </p:sp>
    </p:spTree>
    <p:extLst>
      <p:ext uri="{BB962C8B-B14F-4D97-AF65-F5344CB8AC3E}">
        <p14:creationId xmlns:p14="http://schemas.microsoft.com/office/powerpoint/2010/main" val="7792660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E6AA22-6BD5-452B-8798-6D3D8E4E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Adventure w/Council Crews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0C299B0-7B29-49F1-87C9-81F2B0D1D585}"/>
              </a:ext>
            </a:extLst>
          </p:cNvPr>
          <p:cNvSpPr/>
          <p:nvPr/>
        </p:nvSpPr>
        <p:spPr>
          <a:xfrm>
            <a:off x="1126263" y="1024268"/>
            <a:ext cx="10515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Roughly </a:t>
            </a:r>
            <a:r>
              <a:rPr lang="en-US" sz="3400" b="1" i="1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half of NCAC units</a:t>
            </a:r>
            <a:r>
              <a:rPr lang="en-US" sz="34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 lack the “critical mass” to conduct their own High Adventure trek due to: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Current Lack of Scouts in Age Appropriate Groups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Limited Adult Leader HA Experience &amp; Knowledge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NCAC HAC “Contingent”/”Provisional” treks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Accept small groups or individuals from these Units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Units can then “leave the nest” after one or more HAC treks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400" dirty="0">
                <a:latin typeface="Franklin Gothic Medium Cond" panose="020B0606030402020204" pitchFamily="34" charset="0"/>
                <a:cs typeface="Arial" panose="020B0604020202020204" pitchFamily="34" charset="0"/>
              </a:rPr>
              <a:t>NCAC HAC handles all planning &amp; logistics</a:t>
            </a:r>
            <a:endParaRPr lang="en-US" dirty="0"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213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E6AA22-6BD5-452B-8798-6D3D8E4E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Council Crews,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836BA-A07A-4982-B1BA-D9531BAD6A56}"/>
              </a:ext>
            </a:extLst>
          </p:cNvPr>
          <p:cNvSpPr txBox="1">
            <a:spLocks/>
          </p:cNvSpPr>
          <p:nvPr/>
        </p:nvSpPr>
        <p:spPr>
          <a:xfrm>
            <a:off x="946194" y="1253331"/>
            <a:ext cx="10860832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rgbClr val="3A2313"/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>
                    <a:lumMod val="50000"/>
                  </a:schemeClr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000" kern="1200">
                <a:solidFill>
                  <a:schemeClr val="bg1">
                    <a:lumMod val="50000"/>
                  </a:schemeClr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Medium Cond" panose="020B06060304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400" dirty="0">
                <a:cs typeface="Arial" panose="020B0604020202020204" pitchFamily="34" charset="0"/>
              </a:rPr>
              <a:t>NCAC HAC Training Sessions for</a:t>
            </a:r>
          </a:p>
          <a:p>
            <a:pPr lvl="1"/>
            <a:r>
              <a:rPr lang="en-US" sz="3400" dirty="0">
                <a:cs typeface="Arial" panose="020B0604020202020204" pitchFamily="34" charset="0"/>
              </a:rPr>
              <a:t>Philmont</a:t>
            </a:r>
          </a:p>
          <a:p>
            <a:pPr lvl="1"/>
            <a:r>
              <a:rPr lang="en-US" sz="3400" dirty="0">
                <a:cs typeface="Arial" panose="020B0604020202020204" pitchFamily="34" charset="0"/>
              </a:rPr>
              <a:t>Northern Tier</a:t>
            </a:r>
          </a:p>
          <a:p>
            <a:pPr lvl="1"/>
            <a:r>
              <a:rPr lang="en-US" sz="3400" dirty="0">
                <a:cs typeface="Arial" panose="020B0604020202020204" pitchFamily="34" charset="0"/>
              </a:rPr>
              <a:t>Sea Base</a:t>
            </a:r>
          </a:p>
          <a:p>
            <a:r>
              <a:rPr lang="en-US" sz="3400" dirty="0">
                <a:cs typeface="Arial" panose="020B0604020202020204" pitchFamily="34" charset="0"/>
              </a:rPr>
              <a:t>Philmont Adult Advisor Hike (mandatory for HAC treks)</a:t>
            </a:r>
          </a:p>
          <a:p>
            <a:r>
              <a:rPr lang="en-US" sz="3400" dirty="0">
                <a:cs typeface="Arial" panose="020B0604020202020204" pitchFamily="34" charset="0"/>
              </a:rPr>
              <a:t>Adult Advisors &amp; Crew Leaders from any NCAC crew are always welcome at any NCAC HAC training! </a:t>
            </a:r>
          </a:p>
        </p:txBody>
      </p:sp>
    </p:spTree>
    <p:extLst>
      <p:ext uri="{BB962C8B-B14F-4D97-AF65-F5344CB8AC3E}">
        <p14:creationId xmlns:p14="http://schemas.microsoft.com/office/powerpoint/2010/main" val="83735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EFE6E-5341-470E-B125-3D514AB02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86408"/>
            <a:ext cx="12192000" cy="977641"/>
          </a:xfrm>
          <a:solidFill>
            <a:srgbClr val="720C1B">
              <a:alpha val="74902"/>
            </a:srgbClr>
          </a:solidFill>
        </p:spPr>
        <p:txBody>
          <a:bodyPr tIns="0" bIns="91440"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Backpacking Trek</a:t>
            </a:r>
          </a:p>
        </p:txBody>
      </p:sp>
    </p:spTree>
    <p:extLst>
      <p:ext uri="{BB962C8B-B14F-4D97-AF65-F5344CB8AC3E}">
        <p14:creationId xmlns:p14="http://schemas.microsoft.com/office/powerpoint/2010/main" val="883224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70E15-2E3E-4C03-80D5-E1CFC06B9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Provisional Units – James River Canoe Trek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371EA-E61D-42B4-ABED-B9C669C05D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Sponsored by the High Adventure Committee</a:t>
            </a:r>
          </a:p>
          <a:p>
            <a:r>
              <a:rPr lang="en-US" dirty="0"/>
              <a:t>For individual Scouts (of all branches) ages 14+</a:t>
            </a:r>
          </a:p>
          <a:p>
            <a:r>
              <a:rPr lang="en-US" dirty="0"/>
              <a:t>Week 4 Session: July 17-23, 2022</a:t>
            </a:r>
          </a:p>
          <a:p>
            <a:r>
              <a:rPr lang="en-US" dirty="0"/>
              <a:t>Learn more on the HAC and/or Lenhok’sin webpages</a:t>
            </a:r>
          </a:p>
        </p:txBody>
      </p:sp>
    </p:spTree>
    <p:extLst>
      <p:ext uri="{BB962C8B-B14F-4D97-AF65-F5344CB8AC3E}">
        <p14:creationId xmlns:p14="http://schemas.microsoft.com/office/powerpoint/2010/main" val="24603634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20227" y="3718809"/>
            <a:ext cx="1280160" cy="128016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693420" y="5349740"/>
            <a:ext cx="1080516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82470" algn="l"/>
                <a:tab pos="3915410" algn="l"/>
                <a:tab pos="5889625" algn="l"/>
                <a:tab pos="7874000" algn="l"/>
                <a:tab pos="9675495" algn="l"/>
              </a:tabLst>
              <a:defRPr/>
            </a:pPr>
            <a:r>
              <a:rPr kumimoji="0" sz="9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act"/>
                <a:ea typeface="+mn-ea"/>
                <a:cs typeface="Impact"/>
              </a:rPr>
              <a:t>13	14	15	16	17	18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F8AF3D6-FB75-49AF-991A-389931ABC0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179" y="3323101"/>
            <a:ext cx="1760220" cy="1828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C70477-C762-465F-A86C-81A9B038DB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3133" y="3323101"/>
            <a:ext cx="1691336" cy="1828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2E9E95B-5C05-49EB-9ECC-1ED93643F0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4401" y="1706099"/>
            <a:ext cx="1828800" cy="1828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A1C9EDF-659E-470A-8968-6FABB602D7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3627369"/>
            <a:ext cx="1371600" cy="1371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0B978DA-9CB6-4B5D-B2E6-33FECB856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400" y="1934699"/>
            <a:ext cx="1371600" cy="13716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B0F49E-0C2C-48C6-962F-5900B56159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813" y="3534899"/>
            <a:ext cx="1787237" cy="13716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4D20A0E-8772-4D74-9503-287432D92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High Adventure Progression - “Ages &amp; Stages”</a:t>
            </a:r>
          </a:p>
        </p:txBody>
      </p:sp>
      <p:pic>
        <p:nvPicPr>
          <p:cNvPr id="14" name="object 8">
            <a:extLst>
              <a:ext uri="{FF2B5EF4-FFF2-40B4-BE49-F238E27FC236}">
                <a16:creationId xmlns:a16="http://schemas.microsoft.com/office/drawing/2014/main" id="{C72286DB-881D-4A87-8B20-0300DE807094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028787" y="1965569"/>
            <a:ext cx="1463040" cy="14630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006438-F4D2-4F64-BE66-21015D2D49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813" y="1965569"/>
            <a:ext cx="1657557" cy="148893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9277D-534B-4592-ABE1-574D5F28E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3" y="237038"/>
            <a:ext cx="11467577" cy="708782"/>
          </a:xfrm>
        </p:spPr>
        <p:txBody>
          <a:bodyPr>
            <a:normAutofit/>
          </a:bodyPr>
          <a:lstStyle/>
          <a:p>
            <a:r>
              <a:rPr lang="en-US" dirty="0"/>
              <a:t>High Adventure Bases – 2022 Season </a:t>
            </a:r>
            <a:r>
              <a:rPr lang="en-US" u="sng" dirty="0"/>
              <a:t>Possible</a:t>
            </a:r>
            <a:r>
              <a:rPr lang="en-US" dirty="0"/>
              <a:t> Protocols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F84A0-4118-4034-BD8D-B4D6DD99DA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7" y="1324303"/>
            <a:ext cx="11214538" cy="3783725"/>
          </a:xfrm>
        </p:spPr>
        <p:txBody>
          <a:bodyPr>
            <a:normAutofit fontScale="92500"/>
          </a:bodyPr>
          <a:lstStyle/>
          <a:p>
            <a:r>
              <a:rPr lang="en-US" dirty="0"/>
              <a:t>All four National Bases plan to open – fully or partially</a:t>
            </a:r>
          </a:p>
          <a:p>
            <a:r>
              <a:rPr lang="en-US" dirty="0"/>
              <a:t>Participant screening (before departure, upon arrival)</a:t>
            </a:r>
          </a:p>
          <a:p>
            <a:r>
              <a:rPr lang="en-US" dirty="0"/>
              <a:t>Each Crew remains together as a cohort</a:t>
            </a:r>
          </a:p>
          <a:p>
            <a:r>
              <a:rPr lang="en-US" dirty="0"/>
              <a:t>Masks, social distancing may be required in basecamp, program areas</a:t>
            </a:r>
          </a:p>
          <a:p>
            <a:r>
              <a:rPr lang="en-US" dirty="0"/>
              <a:t>WFA/CPR trained crewmember(s) still required</a:t>
            </a:r>
          </a:p>
          <a:p>
            <a:r>
              <a:rPr lang="en-US" dirty="0"/>
              <a:t>Sea  Base participants required to have own mask, fins, snorkel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96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92B715-ED72-48F4-9502-EFFA8E0A3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294" y="237038"/>
            <a:ext cx="10515600" cy="708782"/>
          </a:xfrm>
        </p:spPr>
        <p:txBody>
          <a:bodyPr/>
          <a:lstStyle/>
          <a:p>
            <a:r>
              <a:rPr lang="en-US" dirty="0"/>
              <a:t>High Adventure Bases – 2022 Availability!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DB7DD7-EB7A-4E97-BD72-F56BFCC271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184" y="780476"/>
            <a:ext cx="1107807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Philmont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12-day, 9-day and 7-day Crew Treks – limited openings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600" dirty="0"/>
              <a:t>Individual Treks (Trail Crew, OA Trail Crew, </a:t>
            </a:r>
            <a:r>
              <a:rPr lang="en-US" sz="2600" dirty="0" err="1"/>
              <a:t>Rayado</a:t>
            </a:r>
            <a:r>
              <a:rPr lang="en-US" sz="2600" dirty="0"/>
              <a:t>, ROCS, Ranch Hands, STEM)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Sea Base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Coral Reef Sailing, Key West Sailing, Marine STEM, Out Island Adventure, SCUBA Adventure, SCUBA Live Aboard, St. Croix Adventure, St. Croix SCUBA, St. Croix Eco STEM Adventure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Northern Tier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Ely Base, Bisset – limited dates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dirty="0"/>
              <a:t>Summit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Good availability: New River, Summit, </a:t>
            </a:r>
            <a:r>
              <a:rPr lang="en-US" sz="2400" dirty="0" err="1"/>
              <a:t>Bikepacking</a:t>
            </a:r>
            <a:r>
              <a:rPr lang="en-US" sz="2400" dirty="0"/>
              <a:t>, ATV, Marksman, Pack n’ Paddle</a:t>
            </a:r>
          </a:p>
        </p:txBody>
      </p:sp>
    </p:spTree>
    <p:extLst>
      <p:ext uri="{BB962C8B-B14F-4D97-AF65-F5344CB8AC3E}">
        <p14:creationId xmlns:p14="http://schemas.microsoft.com/office/powerpoint/2010/main" val="17509785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6F73-6C11-42A3-8961-C53754B51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– High Adventure Bases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B2745-0E68-46EE-997B-55996D38F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465" y="1145415"/>
            <a:ext cx="11768535" cy="4351338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dirty="0"/>
              <a:t>Philmont: </a:t>
            </a:r>
            <a:r>
              <a:rPr lang="en-US" dirty="0">
                <a:hlinkClick r:id="rId2"/>
              </a:rPr>
              <a:t>www.philmontscoutranch.org/</a:t>
            </a:r>
            <a:r>
              <a:rPr lang="en-US" dirty="0"/>
              <a:t> </a:t>
            </a:r>
          </a:p>
          <a:p>
            <a:pPr>
              <a:spcAft>
                <a:spcPts val="1200"/>
              </a:spcAft>
            </a:pPr>
            <a:r>
              <a:rPr lang="en-US" dirty="0"/>
              <a:t>Sea Base: </a:t>
            </a:r>
            <a:r>
              <a:rPr lang="en-US" dirty="0">
                <a:hlinkClick r:id="rId3"/>
              </a:rPr>
              <a:t>www.bsaseabase.org</a:t>
            </a:r>
            <a:r>
              <a:rPr lang="en-US" dirty="0"/>
              <a:t> </a:t>
            </a:r>
          </a:p>
          <a:p>
            <a:pPr>
              <a:spcAft>
                <a:spcPts val="1200"/>
              </a:spcAft>
            </a:pPr>
            <a:r>
              <a:rPr lang="en-US" dirty="0"/>
              <a:t>Northern Tier: </a:t>
            </a:r>
            <a:r>
              <a:rPr lang="en-US" dirty="0">
                <a:hlinkClick r:id="rId4"/>
              </a:rPr>
              <a:t>www.ntier.org/</a:t>
            </a:r>
            <a:r>
              <a:rPr lang="en-US" dirty="0"/>
              <a:t> </a:t>
            </a:r>
          </a:p>
          <a:p>
            <a:pPr>
              <a:spcAft>
                <a:spcPts val="1200"/>
              </a:spcAft>
            </a:pPr>
            <a:r>
              <a:rPr lang="en-US" dirty="0"/>
              <a:t>Summit: </a:t>
            </a:r>
            <a:r>
              <a:rPr lang="en-US" dirty="0">
                <a:hlinkClick r:id="rId5"/>
              </a:rPr>
              <a:t>www.summitbsa.org/</a:t>
            </a:r>
            <a:r>
              <a:rPr lang="en-US" dirty="0"/>
              <a:t>  </a:t>
            </a:r>
          </a:p>
          <a:p>
            <a:pPr>
              <a:spcAft>
                <a:spcPts val="1200"/>
              </a:spcAft>
            </a:pPr>
            <a:r>
              <a:rPr lang="en-US" dirty="0"/>
              <a:t>OPEN4ADVENTURE: </a:t>
            </a:r>
            <a:r>
              <a:rPr lang="en-US" sz="3000" dirty="0">
                <a:hlinkClick r:id="rId6"/>
              </a:rPr>
              <a:t>www.scouting.org/outdooradventures/open4adventure/</a:t>
            </a:r>
            <a:r>
              <a:rPr lang="en-US" sz="3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744121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E18DFAA-A1EE-459E-91EB-970E54038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7400" y="457200"/>
            <a:ext cx="9144000" cy="1325563"/>
          </a:xfrm>
        </p:spPr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YiHA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 (Yours in High Adventure) 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E57951-D432-4226-9886-F132AB9755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5" y="3461298"/>
            <a:ext cx="12121376" cy="3363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748ABE-AD0F-4436-888E-117A1947F419}"/>
              </a:ext>
            </a:extLst>
          </p:cNvPr>
          <p:cNvSpPr txBox="1"/>
          <p:nvPr/>
        </p:nvSpPr>
        <p:spPr>
          <a:xfrm flipH="1">
            <a:off x="2805504" y="1682695"/>
            <a:ext cx="659957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NCAC High Adventure Committee</a:t>
            </a:r>
          </a:p>
          <a:p>
            <a:pPr lvl="0" algn="ctr">
              <a:defRPr/>
            </a:pPr>
            <a:r>
              <a:rPr lang="en-US" sz="2400" dirty="0">
                <a:solidFill>
                  <a:prstClr val="black"/>
                </a:solidFill>
                <a:hlinkClick r:id="rId3"/>
              </a:rPr>
              <a:t>www.ncacbsa.org/high-adventure/</a:t>
            </a:r>
            <a:endParaRPr lang="en-US" sz="24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highadventure@ncacbsa.org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6135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D6E74-F1A6-48C6-A52B-2ACF834C25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249529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D8148-D793-4DDD-AE70-9FA7851D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6310"/>
            <a:ext cx="10515600" cy="708782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Backpacking Trek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23A3C-5D9F-4A36-8927-91E4FA6DF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23337"/>
            <a:ext cx="10515600" cy="4788118"/>
          </a:xfrm>
          <a:solidFill>
            <a:schemeClr val="accent1">
              <a:lumMod val="50000"/>
              <a:alpha val="75000"/>
            </a:schemeClr>
          </a:solidFill>
        </p:spPr>
        <p:txBody>
          <a:bodyPr lIns="274320" tIns="274320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“Plan Your Own Adventure”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Personally tailor your route to fit your unit’s level of experience and goals</a:t>
            </a:r>
          </a:p>
          <a:p>
            <a:pPr lvl="1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Complete pre-trek survey before arriving at camp</a:t>
            </a:r>
          </a:p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Five days and four nights on the trail</a:t>
            </a:r>
          </a:p>
          <a:p>
            <a:pPr lvl="1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C36E03-10D2-4392-AE8F-53CBDD6370E4}"/>
              </a:ext>
            </a:extLst>
          </p:cNvPr>
          <p:cNvSpPr txBox="1"/>
          <p:nvPr/>
        </p:nvSpPr>
        <p:spPr>
          <a:xfrm>
            <a:off x="2105810" y="5096663"/>
            <a:ext cx="2002715" cy="64633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Monday: Hit the trail!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B4CB5E-CA6A-43ED-8E55-CCC0BBA0AB69}"/>
              </a:ext>
            </a:extLst>
          </p:cNvPr>
          <p:cNvSpPr txBox="1"/>
          <p:nvPr/>
        </p:nvSpPr>
        <p:spPr>
          <a:xfrm>
            <a:off x="9187028" y="5096663"/>
            <a:ext cx="2002715" cy="64633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Saturday: On to the next adventure!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B950E92-E0F3-4376-B82F-03CCEFA97D12}"/>
              </a:ext>
            </a:extLst>
          </p:cNvPr>
          <p:cNvCxnSpPr>
            <a:cxnSpLocks/>
          </p:cNvCxnSpPr>
          <p:nvPr/>
        </p:nvCxnSpPr>
        <p:spPr>
          <a:xfrm>
            <a:off x="1409252" y="4369613"/>
            <a:ext cx="927309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9543B72A-6B2A-4FFE-B5CE-C12DBEAE78AB}"/>
              </a:ext>
            </a:extLst>
          </p:cNvPr>
          <p:cNvSpPr/>
          <p:nvPr/>
        </p:nvSpPr>
        <p:spPr>
          <a:xfrm>
            <a:off x="1307054" y="4249936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87E41E1-8FF5-43C3-B329-3E078DA51D83}"/>
              </a:ext>
            </a:extLst>
          </p:cNvPr>
          <p:cNvSpPr/>
          <p:nvPr/>
        </p:nvSpPr>
        <p:spPr>
          <a:xfrm>
            <a:off x="3004971" y="4249936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8E20A2-E845-46E0-AC05-86A0D2068A64}"/>
              </a:ext>
            </a:extLst>
          </p:cNvPr>
          <p:cNvSpPr/>
          <p:nvPr/>
        </p:nvSpPr>
        <p:spPr>
          <a:xfrm>
            <a:off x="10599867" y="4228415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941CB06-2BCE-46F7-A835-45BEA2953C84}"/>
              </a:ext>
            </a:extLst>
          </p:cNvPr>
          <p:cNvSpPr/>
          <p:nvPr/>
        </p:nvSpPr>
        <p:spPr>
          <a:xfrm>
            <a:off x="4600688" y="4239174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C6DFA85-8C87-4129-83F7-790476DC024B}"/>
              </a:ext>
            </a:extLst>
          </p:cNvPr>
          <p:cNvSpPr/>
          <p:nvPr/>
        </p:nvSpPr>
        <p:spPr>
          <a:xfrm>
            <a:off x="5993802" y="4249936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312D41-18BB-4243-B04A-D1A0B74BE2C8}"/>
              </a:ext>
            </a:extLst>
          </p:cNvPr>
          <p:cNvSpPr/>
          <p:nvPr/>
        </p:nvSpPr>
        <p:spPr>
          <a:xfrm>
            <a:off x="7611036" y="4239174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863575-B43E-49E3-AA01-AEDE193026E0}"/>
              </a:ext>
            </a:extLst>
          </p:cNvPr>
          <p:cNvSpPr/>
          <p:nvPr/>
        </p:nvSpPr>
        <p:spPr>
          <a:xfrm>
            <a:off x="9084831" y="4239177"/>
            <a:ext cx="204395" cy="1963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029150-0CAC-4F1A-AA3D-CC71243F8E94}"/>
              </a:ext>
            </a:extLst>
          </p:cNvPr>
          <p:cNvSpPr txBox="1"/>
          <p:nvPr/>
        </p:nvSpPr>
        <p:spPr>
          <a:xfrm>
            <a:off x="1002256" y="3329518"/>
            <a:ext cx="2002715" cy="64633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Sunday: Arrive at Basecamp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6AB492-2913-4EA1-A9D5-0DF0902A1B5B}"/>
              </a:ext>
            </a:extLst>
          </p:cNvPr>
          <p:cNvSpPr txBox="1"/>
          <p:nvPr/>
        </p:nvSpPr>
        <p:spPr>
          <a:xfrm>
            <a:off x="8185670" y="3387321"/>
            <a:ext cx="2002715" cy="64633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Friday: Return to basecamp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AAEAF4-10F9-490E-9059-B303E1323ECD}"/>
              </a:ext>
            </a:extLst>
          </p:cNvPr>
          <p:cNvCxnSpPr>
            <a:cxnSpLocks/>
            <a:stCxn id="6" idx="4"/>
          </p:cNvCxnSpPr>
          <p:nvPr/>
        </p:nvCxnSpPr>
        <p:spPr>
          <a:xfrm flipV="1">
            <a:off x="1409252" y="3975850"/>
            <a:ext cx="0" cy="47041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AA0D4B9-13B2-4C37-B144-5CE3A6545B6E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3107168" y="4424743"/>
            <a:ext cx="0" cy="671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565DBAC-5D46-4D1F-9A4F-8447B7F03F13}"/>
              </a:ext>
            </a:extLst>
          </p:cNvPr>
          <p:cNvCxnSpPr>
            <a:cxnSpLocks/>
          </p:cNvCxnSpPr>
          <p:nvPr/>
        </p:nvCxnSpPr>
        <p:spPr>
          <a:xfrm flipV="1">
            <a:off x="9187028" y="4023781"/>
            <a:ext cx="0" cy="2779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AE2BC2-6D46-4330-90B0-A73D20BA5901}"/>
              </a:ext>
            </a:extLst>
          </p:cNvPr>
          <p:cNvCxnSpPr>
            <a:cxnSpLocks/>
          </p:cNvCxnSpPr>
          <p:nvPr/>
        </p:nvCxnSpPr>
        <p:spPr>
          <a:xfrm flipV="1">
            <a:off x="10702064" y="4435504"/>
            <a:ext cx="0" cy="67192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3064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42BB1D-DD20-4B6D-9095-5348A9213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7332"/>
            <a:ext cx="12192000" cy="38233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846CD6-16FA-4977-BF97-5138181CD167}"/>
              </a:ext>
            </a:extLst>
          </p:cNvPr>
          <p:cNvSpPr txBox="1"/>
          <p:nvPr/>
        </p:nvSpPr>
        <p:spPr>
          <a:xfrm>
            <a:off x="376517" y="441064"/>
            <a:ext cx="3227295" cy="646331"/>
          </a:xfrm>
          <a:prstGeom prst="rect">
            <a:avLst/>
          </a:prstGeom>
          <a:solidFill>
            <a:schemeClr val="accent5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Viewing Rock</a:t>
            </a:r>
          </a:p>
        </p:txBody>
      </p:sp>
    </p:spTree>
    <p:extLst>
      <p:ext uri="{BB962C8B-B14F-4D97-AF65-F5344CB8AC3E}">
        <p14:creationId xmlns:p14="http://schemas.microsoft.com/office/powerpoint/2010/main" val="3801788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2846CD6-16FA-4977-BF97-5138181CD167}"/>
              </a:ext>
            </a:extLst>
          </p:cNvPr>
          <p:cNvSpPr txBox="1"/>
          <p:nvPr/>
        </p:nvSpPr>
        <p:spPr>
          <a:xfrm>
            <a:off x="301214" y="430306"/>
            <a:ext cx="3345628" cy="646331"/>
          </a:xfrm>
          <a:prstGeom prst="rect">
            <a:avLst/>
          </a:prstGeom>
          <a:solidFill>
            <a:schemeClr val="accent5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Forge Mountain</a:t>
            </a:r>
          </a:p>
        </p:txBody>
      </p:sp>
    </p:spTree>
    <p:extLst>
      <p:ext uri="{BB962C8B-B14F-4D97-AF65-F5344CB8AC3E}">
        <p14:creationId xmlns:p14="http://schemas.microsoft.com/office/powerpoint/2010/main" val="34731210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2846CD6-16FA-4977-BF97-5138181CD167}"/>
              </a:ext>
            </a:extLst>
          </p:cNvPr>
          <p:cNvSpPr txBox="1"/>
          <p:nvPr/>
        </p:nvSpPr>
        <p:spPr>
          <a:xfrm>
            <a:off x="301213" y="430306"/>
            <a:ext cx="3883511" cy="646331"/>
          </a:xfrm>
          <a:prstGeom prst="rect">
            <a:avLst/>
          </a:prstGeom>
          <a:solidFill>
            <a:schemeClr val="accent5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Lake Merriweather</a:t>
            </a:r>
          </a:p>
        </p:txBody>
      </p:sp>
    </p:spTree>
    <p:extLst>
      <p:ext uri="{BB962C8B-B14F-4D97-AF65-F5344CB8AC3E}">
        <p14:creationId xmlns:p14="http://schemas.microsoft.com/office/powerpoint/2010/main" val="155577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83E67E-F27E-484D-9435-1665A4E78117}"/>
              </a:ext>
            </a:extLst>
          </p:cNvPr>
          <p:cNvSpPr txBox="1"/>
          <p:nvPr/>
        </p:nvSpPr>
        <p:spPr>
          <a:xfrm>
            <a:off x="301213" y="430306"/>
            <a:ext cx="3883511" cy="646331"/>
          </a:xfrm>
          <a:prstGeom prst="rect">
            <a:avLst/>
          </a:prstGeom>
          <a:solidFill>
            <a:schemeClr val="accent5">
              <a:lumMod val="50000"/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This Could Be You!</a:t>
            </a:r>
          </a:p>
        </p:txBody>
      </p:sp>
    </p:spTree>
    <p:extLst>
      <p:ext uri="{BB962C8B-B14F-4D97-AF65-F5344CB8AC3E}">
        <p14:creationId xmlns:p14="http://schemas.microsoft.com/office/powerpoint/2010/main" val="3886363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out Colo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31837"/>
      </a:accent1>
      <a:accent2>
        <a:srgbClr val="005596"/>
      </a:accent2>
      <a:accent3>
        <a:srgbClr val="FFDD00"/>
      </a:accent3>
      <a:accent4>
        <a:srgbClr val="00723F"/>
      </a:accent4>
      <a:accent5>
        <a:srgbClr val="6F3D2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527631574" id="{C5D04AA9-0F5F-4681-9AF6-0F9E2E87C055}" vid="{DB2B64D2-1EEA-4E1E-8277-E649624619A8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dc67278c-c970-4833-af4e-b2eaf5b78d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E7CA3309B577F4EBD016E9BBB6D86DC" ma:contentTypeVersion="13" ma:contentTypeDescription="Create a new document." ma:contentTypeScope="" ma:versionID="edf13ebc79afdf5c7d13c4529e8c62d1">
  <xsd:schema xmlns:xsd="http://www.w3.org/2001/XMLSchema" xmlns:xs="http://www.w3.org/2001/XMLSchema" xmlns:p="http://schemas.microsoft.com/office/2006/metadata/properties" xmlns:ns2="dc67278c-c970-4833-af4e-b2eaf5b78db4" xmlns:ns3="5dda07ee-dae0-4ddc-8bd0-ad64434eb1ab" targetNamespace="http://schemas.microsoft.com/office/2006/metadata/properties" ma:root="true" ma:fieldsID="a3a453eacc646406ee29d3becfb7be14" ns2:_="" ns3:_="">
    <xsd:import namespace="dc67278c-c970-4833-af4e-b2eaf5b78db4"/>
    <xsd:import namespace="5dda07ee-dae0-4ddc-8bd0-ad64434eb1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67278c-c970-4833-af4e-b2eaf5b78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da07ee-dae0-4ddc-8bd0-ad64434eb1a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D5595-6B02-4937-9691-35D8E2B2AB1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04C485-CF01-491A-A2CF-966AAB645AB5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dc67278c-c970-4833-af4e-b2eaf5b78db4"/>
    <ds:schemaRef ds:uri="http://schemas.openxmlformats.org/package/2006/metadata/core-properties"/>
    <ds:schemaRef ds:uri="http://www.w3.org/XML/1998/namespace"/>
    <ds:schemaRef ds:uri="5dda07ee-dae0-4ddc-8bd0-ad64434eb1ab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16C9816-4B54-45D6-9176-9EAA7E58C49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67278c-c970-4833-af4e-b2eaf5b78db4"/>
    <ds:schemaRef ds:uri="5dda07ee-dae0-4ddc-8bd0-ad64434eb1a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3293</TotalTime>
  <Words>1416</Words>
  <Application>Microsoft Office PowerPoint</Application>
  <PresentationFormat>Widescreen</PresentationFormat>
  <Paragraphs>236</Paragraphs>
  <Slides>46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Calibri</vt:lpstr>
      <vt:lpstr>Calibri Light</vt:lpstr>
      <vt:lpstr>Courier New</vt:lpstr>
      <vt:lpstr>Franklin Gothic Medium Cond</vt:lpstr>
      <vt:lpstr>Impact</vt:lpstr>
      <vt:lpstr>Office Theme</vt:lpstr>
      <vt:lpstr>1_Office Theme</vt:lpstr>
      <vt:lpstr> Let’s Get Camping-Planning for Summer 2022</vt:lpstr>
      <vt:lpstr>LENHOK’SIN HIGH ADVENTURE</vt:lpstr>
      <vt:lpstr>What is Lenhok’sin?</vt:lpstr>
      <vt:lpstr>Backpacking Trek</vt:lpstr>
      <vt:lpstr>Backpacking Trek</vt:lpstr>
      <vt:lpstr>PowerPoint Presentation</vt:lpstr>
      <vt:lpstr>PowerPoint Presentation</vt:lpstr>
      <vt:lpstr>PowerPoint Presentation</vt:lpstr>
      <vt:lpstr>PowerPoint Presentation</vt:lpstr>
      <vt:lpstr>Lenhok’sin Outposts</vt:lpstr>
      <vt:lpstr>    Mountain Man</vt:lpstr>
      <vt:lpstr>     Foxfire</vt:lpstr>
      <vt:lpstr>     Wood’s Edge</vt:lpstr>
      <vt:lpstr>     Aquatics</vt:lpstr>
      <vt:lpstr>     Caving (Closed for Summer 2022)</vt:lpstr>
      <vt:lpstr>     COPE (Challenging Outdoor Personal Experience)</vt:lpstr>
      <vt:lpstr>Search and Rescue (New!)</vt:lpstr>
      <vt:lpstr>     Primitive Camping</vt:lpstr>
      <vt:lpstr>    James River Canoe Trek</vt:lpstr>
      <vt:lpstr>James River Canoe Trek</vt:lpstr>
      <vt:lpstr>James River Canoe Trek</vt:lpstr>
      <vt:lpstr>PowerPoint Presentation</vt:lpstr>
      <vt:lpstr>PowerPoint Presentation</vt:lpstr>
      <vt:lpstr>PowerPoint Presentation</vt:lpstr>
      <vt:lpstr>PowerPoint Presentation</vt:lpstr>
      <vt:lpstr>General Information</vt:lpstr>
      <vt:lpstr>Participant Requirements</vt:lpstr>
      <vt:lpstr>Training Requirements</vt:lpstr>
      <vt:lpstr>Trail Menu</vt:lpstr>
      <vt:lpstr>BSA National HIGH ADVENTURE BASES</vt:lpstr>
      <vt:lpstr>Philmont</vt:lpstr>
      <vt:lpstr>Sea Base</vt:lpstr>
      <vt:lpstr> Northern Tier     </vt:lpstr>
      <vt:lpstr>Summit Bechtel Reserve</vt:lpstr>
      <vt:lpstr>What is High Adventure?</vt:lpstr>
      <vt:lpstr>Where is BSA High Adventure? </vt:lpstr>
      <vt:lpstr>Ways to Go on a High Adventure</vt:lpstr>
      <vt:lpstr>High Adventure w/Council Crews</vt:lpstr>
      <vt:lpstr>Council Crews, continued</vt:lpstr>
      <vt:lpstr>Provisional Units – James River Canoe Trek</vt:lpstr>
      <vt:lpstr>High Adventure Progression - “Ages &amp; Stages”</vt:lpstr>
      <vt:lpstr>High Adventure Bases – 2022 Season Possible Protocols</vt:lpstr>
      <vt:lpstr>High Adventure Bases – 2022 Availability! </vt:lpstr>
      <vt:lpstr>Resources – High Adventure Bases</vt:lpstr>
      <vt:lpstr>YiHA (Yours in High Adventure) !!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Get Camping-Planning for Summer 2021</dc:title>
  <dc:creator>John Blackwell</dc:creator>
  <cp:lastModifiedBy>Sarah Moses</cp:lastModifiedBy>
  <cp:revision>74</cp:revision>
  <dcterms:created xsi:type="dcterms:W3CDTF">2021-03-02T16:29:53Z</dcterms:created>
  <dcterms:modified xsi:type="dcterms:W3CDTF">2022-04-01T21:05:48Z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0x0101002E7CA3309B577F4EBD016E9BBB6D86DC</vt:lpwstr>
  </property>
</Properties>
</file>