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6742"/>
    <a:srgbClr val="5F3414"/>
    <a:srgbClr val="33536F"/>
    <a:srgbClr val="289367"/>
    <a:srgbClr val="0A3E32"/>
    <a:srgbClr val="3A2313"/>
    <a:srgbClr val="AAD8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2" autoAdjust="0"/>
    <p:restoredTop sz="94660"/>
  </p:normalViewPr>
  <p:slideViewPr>
    <p:cSldViewPr snapToGrid="0">
      <p:cViewPr varScale="1">
        <p:scale>
          <a:sx n="76" d="100"/>
          <a:sy n="76" d="100"/>
        </p:scale>
        <p:origin x="9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1DCA4A-BD04-4953-86DD-9B8E4D3398A5}" type="datetimeFigureOut">
              <a:rPr lang="en-US" smtClean="0"/>
              <a:t>3/4/2021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A2CAC-F573-4237-867E-5272D1492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1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01632-7D88-4136-B7B5-24B8EACA92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48719"/>
            <a:ext cx="9144000" cy="1023136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4E3AE4-33F1-4160-B97E-9B5E17BA63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71855"/>
            <a:ext cx="9144000" cy="65376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3227F18-06BC-4D78-9788-B057D4BF22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5158" y="774206"/>
            <a:ext cx="2601683" cy="2589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5642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3536F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Franklin Gothic Medium Cond" panose="020B0606030402020204" pitchFamily="34" charset="0"/>
            </a:endParaRPr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63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E4FE0-4522-465B-BF76-673185849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20B218-8ADD-4A44-A9B6-C6571DD88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43540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15EC5-BB7E-4370-8326-C9B978051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933344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0660AB-D0C9-42A0-91A5-3EF39E1D6E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3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34034-53D8-45C5-8236-83158B774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1BE258-B0BD-4B4C-A44F-F18F8B32C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BC54A0-B756-4169-90EB-FEA03F8569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69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281C8-4EBF-4425-ABA5-84E9BB1F4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74799"/>
            <a:ext cx="10515600" cy="28527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10D30-3736-45FC-9449-DCB527852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54524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BA53B7-A880-42FF-9086-3424626970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57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65D6D-4D50-46EC-A1BF-CDE4C9912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94" y="237038"/>
            <a:ext cx="10515600" cy="70878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8886C8-4E21-4884-A028-D5865E6EB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9294" y="9683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F64CD3-D534-483A-A95C-CF803B045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96837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E6B682-CE1D-4BB6-B0E2-2830449338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96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9C1AF-F9D9-4EB7-8D18-AF1D1B650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C2637C-1555-46C2-99ED-21A1E296E3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80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BA285A-219F-4626-843B-D3992B169E0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853" y="5711188"/>
            <a:ext cx="2013959" cy="1030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1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A3E32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891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16742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3363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E8BAB4C-636D-43D4-96D9-8C094D760A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89367">
              <a:alpha val="7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1D027F14-B580-4CFD-A34F-4D0B335AB7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18263"/>
            <a:ext cx="12192000" cy="7440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60DC1765-5B29-4F0B-8B6A-AAC565CDE36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-1" y="3127044"/>
            <a:ext cx="12191999" cy="116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4000">
                <a:solidFill>
                  <a:schemeClr val="bg1">
                    <a:lumMod val="7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84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22ECE9-E6AC-44FA-B25A-40D11145A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294" y="237038"/>
            <a:ext cx="10515600" cy="708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B40E7-16BF-4410-830A-113D09852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294" y="9458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03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67" r:id="rId7"/>
    <p:sldLayoutId id="2147483668" r:id="rId8"/>
    <p:sldLayoutId id="2147483669" r:id="rId9"/>
    <p:sldLayoutId id="2147483670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A3E32"/>
          </a:solidFill>
          <a:latin typeface="Franklin Gothic Medium Cond" panose="020B06060304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rgbClr val="3A2313"/>
          </a:solidFill>
          <a:latin typeface="Franklin Gothic Medium Cond" panose="020B06060304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50000"/>
            </a:schemeClr>
          </a:solidFill>
          <a:latin typeface="Franklin Gothic Medium Cond" panose="020B06060304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tosnyder.org/summer-camp/coronavirus/" TargetMode="External"/><Relationship Id="rId2" Type="http://schemas.openxmlformats.org/officeDocument/2006/relationships/hyperlink" Target="https://www.gotogoshen.org/information/covid-19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overnor.virginia.gov/media/governorvirginiagov/executive-actions/EO-72-THIRD-AMENDED-and-Order-of-Public-Health-Emergency-Nine-Easing-of-Commonsense-Surge-Restrictions-Due-to-Novel-Coronavirus-(COVID-19).pdf" TargetMode="External"/><Relationship Id="rId4" Type="http://schemas.openxmlformats.org/officeDocument/2006/relationships/hyperlink" Target="https://www.cdc.gov/coronavirus/2019-ncov/community/schools-childcare/summer-camps.html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91AF71D-80B0-49D0-AD89-556BB5E5F0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sz="4400" dirty="0"/>
              <a:t>Let’s Get Camping-Planning for Summer 2021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EB47DF98-73A9-4F51-A2CE-7E4B02803F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Camping &amp; </a:t>
            </a:r>
            <a:r>
              <a:rPr lang="en-US" dirty="0" err="1"/>
              <a:t>Covid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6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A2C1B-63D1-456C-A4D4-12B93C94B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Pre-Requisites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C220F-B61B-4654-A58F-1481EE8EB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Governor’s most recent order</a:t>
            </a:r>
          </a:p>
          <a:p>
            <a:r>
              <a:rPr lang="en-US" dirty="0"/>
              <a:t>Moving Target-will continue to compensate-flexibility is key</a:t>
            </a:r>
          </a:p>
          <a:p>
            <a:pPr lvl="1"/>
            <a:r>
              <a:rPr lang="en-US" dirty="0" err="1"/>
              <a:t>E.g.Governor’s</a:t>
            </a:r>
            <a:r>
              <a:rPr lang="en-US" dirty="0"/>
              <a:t> mandate on cohorts</a:t>
            </a:r>
          </a:p>
          <a:p>
            <a:r>
              <a:rPr lang="en-US" dirty="0"/>
              <a:t>Summer camp protocols-four basic categories</a:t>
            </a:r>
          </a:p>
          <a:p>
            <a:pPr lvl="1"/>
            <a:r>
              <a:rPr lang="en-US" dirty="0"/>
              <a:t>Check-In</a:t>
            </a:r>
          </a:p>
          <a:p>
            <a:pPr lvl="1"/>
            <a:r>
              <a:rPr lang="en-US" dirty="0"/>
              <a:t>Program</a:t>
            </a:r>
          </a:p>
          <a:p>
            <a:pPr lvl="1"/>
            <a:r>
              <a:rPr lang="en-US" dirty="0"/>
              <a:t>Food Service</a:t>
            </a:r>
          </a:p>
          <a:p>
            <a:pPr lvl="1"/>
            <a:r>
              <a:rPr lang="en-US" dirty="0"/>
              <a:t>Facilities/Miscellaneous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39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92E4F-F641-42F3-9E3D-85866C968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Check-In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190AA-D5EF-4D44-815C-7B7835EA5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Med Check Process As Previously Done; One Unit at a time</a:t>
            </a:r>
          </a:p>
          <a:p>
            <a:pPr lvl="1"/>
            <a:r>
              <a:rPr lang="en-US" dirty="0"/>
              <a:t>Temperatures taken upon arrival</a:t>
            </a:r>
          </a:p>
          <a:p>
            <a:pPr lvl="1"/>
            <a:r>
              <a:rPr lang="en-US" dirty="0"/>
              <a:t>Anyone with COVID symptoms quarantined</a:t>
            </a:r>
          </a:p>
          <a:p>
            <a:pPr lvl="1"/>
            <a:r>
              <a:rPr lang="en-US" dirty="0"/>
              <a:t>After 30 minutes with no resolution, arrangements will be made to send participant home</a:t>
            </a:r>
          </a:p>
          <a:p>
            <a:pPr lvl="0"/>
            <a:r>
              <a:rPr lang="en-US" dirty="0"/>
              <a:t>If you are sick, do not come to camp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77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9277D-534B-4592-ABE1-574D5F28E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F84A0-4118-4034-BD8D-B4D6DD99D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Masks will be worn whenever in a program area</a:t>
            </a:r>
          </a:p>
          <a:p>
            <a:r>
              <a:rPr lang="en-US" dirty="0"/>
              <a:t>Merit badge/activity sessions capped</a:t>
            </a:r>
          </a:p>
          <a:p>
            <a:r>
              <a:rPr lang="en-US" dirty="0"/>
              <a:t>Campers encouraged to bring their own chair or folding stool to camp</a:t>
            </a:r>
          </a:p>
          <a:p>
            <a:r>
              <a:rPr lang="en-US" dirty="0"/>
              <a:t>Campfires/flag ceremonies</a:t>
            </a:r>
          </a:p>
          <a:p>
            <a:pPr lvl="1"/>
            <a:r>
              <a:rPr lang="en-US" dirty="0"/>
              <a:t>Conducted in separate areas at the same time</a:t>
            </a:r>
          </a:p>
          <a:p>
            <a:pPr lvl="1"/>
            <a:r>
              <a:rPr lang="en-US" dirty="0"/>
              <a:t>Attendance optional</a:t>
            </a:r>
          </a:p>
          <a:p>
            <a:pPr lvl="1"/>
            <a:r>
              <a:rPr lang="en-US" dirty="0"/>
              <a:t>Songs/Cheers very minimal</a:t>
            </a:r>
          </a:p>
        </p:txBody>
      </p:sp>
    </p:spTree>
    <p:extLst>
      <p:ext uri="{BB962C8B-B14F-4D97-AF65-F5344CB8AC3E}">
        <p14:creationId xmlns:p14="http://schemas.microsoft.com/office/powerpoint/2010/main" val="3024909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5DB71-D2C6-4A50-8BCC-3A3CC24DE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Food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F90A2-C501-4B6C-9907-620F513BD9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Patrol cooking/heater stack-no change</a:t>
            </a:r>
          </a:p>
          <a:p>
            <a:r>
              <a:rPr lang="en-US" dirty="0"/>
              <a:t>Dining Halls</a:t>
            </a:r>
          </a:p>
          <a:p>
            <a:pPr lvl="1"/>
            <a:r>
              <a:rPr lang="en-US" dirty="0"/>
              <a:t>Breakfast and dinner served in two shifts</a:t>
            </a:r>
          </a:p>
          <a:p>
            <a:pPr lvl="1"/>
            <a:r>
              <a:rPr lang="en-US" dirty="0"/>
              <a:t>No more than five at a table</a:t>
            </a:r>
          </a:p>
          <a:p>
            <a:pPr lvl="1"/>
            <a:r>
              <a:rPr lang="en-US" dirty="0"/>
              <a:t>Lunch is open</a:t>
            </a:r>
          </a:p>
          <a:p>
            <a:pPr lvl="1"/>
            <a:r>
              <a:rPr lang="en-US" dirty="0"/>
              <a:t>Disposable dishware</a:t>
            </a:r>
          </a:p>
          <a:p>
            <a:pPr lvl="1"/>
            <a:r>
              <a:rPr lang="en-US" dirty="0"/>
              <a:t>No songs or cheers</a:t>
            </a:r>
          </a:p>
          <a:p>
            <a:pPr lvl="1"/>
            <a:r>
              <a:rPr lang="en-US" dirty="0"/>
              <a:t>Fans, Doors, etc.</a:t>
            </a:r>
          </a:p>
        </p:txBody>
      </p:sp>
    </p:spTree>
    <p:extLst>
      <p:ext uri="{BB962C8B-B14F-4D97-AF65-F5344CB8AC3E}">
        <p14:creationId xmlns:p14="http://schemas.microsoft.com/office/powerpoint/2010/main" val="2435553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5E9B0-2FD4-4DA6-BE66-1E0D20A28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Facilities/Miscellaneous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89FE2-22AA-494A-9FF4-9FF1F4A5C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Masks</a:t>
            </a:r>
          </a:p>
          <a:p>
            <a:pPr lvl="1"/>
            <a:r>
              <a:rPr lang="en-US" dirty="0"/>
              <a:t>Worn whenever within six feet of anyone</a:t>
            </a:r>
          </a:p>
          <a:p>
            <a:pPr lvl="1"/>
            <a:r>
              <a:rPr lang="en-US" dirty="0"/>
              <a:t>Obvious exception=aquatics</a:t>
            </a:r>
          </a:p>
          <a:p>
            <a:r>
              <a:rPr lang="en-US" dirty="0"/>
              <a:t>Thermometers provided to all units at beginning of the week (Snyder-staff will keep thermometers on hand)</a:t>
            </a:r>
          </a:p>
          <a:p>
            <a:r>
              <a:rPr lang="en-US" dirty="0"/>
              <a:t>Sanitization: tents, cots, frequently touched surfaces sanitized between groups</a:t>
            </a:r>
          </a:p>
          <a:p>
            <a:r>
              <a:rPr lang="en-US" dirty="0"/>
              <a:t>Showers: cleaned daily</a:t>
            </a:r>
          </a:p>
          <a:p>
            <a:r>
              <a:rPr lang="en-US" dirty="0"/>
              <a:t>Tenting arrangements:</a:t>
            </a:r>
          </a:p>
          <a:p>
            <a:pPr lvl="1"/>
            <a:r>
              <a:rPr lang="en-US" dirty="0"/>
              <a:t>Two youth or adults sharing a tent will sleep head to toe (potentially three at Snyder)</a:t>
            </a:r>
          </a:p>
          <a:p>
            <a:pPr lvl="1"/>
            <a:r>
              <a:rPr lang="en-US" dirty="0"/>
              <a:t>Attendees welcome to bring their own tent</a:t>
            </a:r>
          </a:p>
        </p:txBody>
      </p:sp>
    </p:spTree>
    <p:extLst>
      <p:ext uri="{BB962C8B-B14F-4D97-AF65-F5344CB8AC3E}">
        <p14:creationId xmlns:p14="http://schemas.microsoft.com/office/powerpoint/2010/main" val="3353897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CB06A-ED19-40E2-AD48-E6F1FA2E0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Unknowns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C7EAEB-37B5-46C3-90E6-DCD096591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Vaccines: still an unknown until easily accessible</a:t>
            </a:r>
          </a:p>
          <a:p>
            <a:r>
              <a:rPr lang="en-US" dirty="0"/>
              <a:t>Goshen bus-do not know yet if this is going to be an offering</a:t>
            </a:r>
          </a:p>
          <a:p>
            <a:r>
              <a:rPr lang="en-US" dirty="0"/>
              <a:t>Virginia cohort requirement</a:t>
            </a:r>
          </a:p>
          <a:p>
            <a:pPr lvl="1"/>
            <a:r>
              <a:rPr lang="en-US" dirty="0"/>
              <a:t>Webs/Cubs/High Adventure fine</a:t>
            </a:r>
          </a:p>
          <a:p>
            <a:pPr lvl="1"/>
            <a:r>
              <a:rPr lang="en-US" dirty="0"/>
              <a:t>Scouts BSA merit badge classes will have to be adjusted to match requirements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780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A6F73-6C11-42A3-8961-C53754B51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B2745-0E68-46EE-997B-55996D38F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Goshen </a:t>
            </a:r>
            <a:r>
              <a:rPr lang="en-US" dirty="0" err="1"/>
              <a:t>Covid</a:t>
            </a:r>
            <a:r>
              <a:rPr lang="en-US" dirty="0"/>
              <a:t> Protocols: </a:t>
            </a:r>
            <a:r>
              <a:rPr lang="en-US" dirty="0">
                <a:hlinkClick r:id="rId2"/>
              </a:rPr>
              <a:t>https://www.gotogoshen.org/information/covid-19/</a:t>
            </a:r>
            <a:r>
              <a:rPr lang="en-US" dirty="0"/>
              <a:t> </a:t>
            </a:r>
          </a:p>
          <a:p>
            <a:r>
              <a:rPr lang="en-US" dirty="0"/>
              <a:t>Snyder </a:t>
            </a:r>
            <a:r>
              <a:rPr lang="en-US" dirty="0" err="1"/>
              <a:t>Covid</a:t>
            </a:r>
            <a:r>
              <a:rPr lang="en-US" dirty="0"/>
              <a:t> Protocols: </a:t>
            </a:r>
            <a:r>
              <a:rPr lang="en-US" dirty="0">
                <a:hlinkClick r:id="rId3"/>
              </a:rPr>
              <a:t>https://www.gotosnyder.org/summer-camp/coronavirus/</a:t>
            </a:r>
            <a:r>
              <a:rPr lang="en-US" dirty="0"/>
              <a:t> </a:t>
            </a:r>
          </a:p>
          <a:p>
            <a:r>
              <a:rPr lang="en-US" dirty="0"/>
              <a:t>CDC Summer Camp Guidance: </a:t>
            </a:r>
            <a:r>
              <a:rPr lang="en-US" dirty="0">
                <a:hlinkClick r:id="rId4"/>
              </a:rPr>
              <a:t>https://www.cdc.gov/coronavirus/2019-ncov/community/schools-childcare/summer-camps.html</a:t>
            </a:r>
            <a:r>
              <a:rPr lang="en-US" dirty="0"/>
              <a:t> </a:t>
            </a:r>
          </a:p>
          <a:p>
            <a:r>
              <a:rPr lang="en-US" dirty="0"/>
              <a:t>Virginia Governor Order: </a:t>
            </a:r>
            <a:r>
              <a:rPr lang="en-US" dirty="0">
                <a:hlinkClick r:id="rId5"/>
              </a:rPr>
              <a:t>https://www.governor.virginia.gov/media/governorvirginiagov/executive-actions/EO-72-THIRD-AMENDED-and-Order-of-Public-Health-Emergency-Nine-Easing-of-Commonsense-Surge-Restrictions-Due-to-Novel-Coronavirus-(COVID-19).pdf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79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ED6E74-F1A6-48C6-A52B-2ACF834C25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8A144F63-69C9-40A8-B0E8-D59671B6F8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952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cout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31837"/>
      </a:accent1>
      <a:accent2>
        <a:srgbClr val="005596"/>
      </a:accent2>
      <a:accent3>
        <a:srgbClr val="FFDD00"/>
      </a:accent3>
      <a:accent4>
        <a:srgbClr val="00723F"/>
      </a:accent4>
      <a:accent5>
        <a:srgbClr val="6F3D2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527631574" id="{C5D04AA9-0F5F-4681-9AF6-0F9E2E87C055}" vid="{DB2B64D2-1EEA-4E1E-8277-E649624619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7CA3309B577F4EBD016E9BBB6D86DC" ma:contentTypeVersion="13" ma:contentTypeDescription="Create a new document." ma:contentTypeScope="" ma:versionID="edf13ebc79afdf5c7d13c4529e8c62d1">
  <xsd:schema xmlns:xsd="http://www.w3.org/2001/XMLSchema" xmlns:xs="http://www.w3.org/2001/XMLSchema" xmlns:p="http://schemas.microsoft.com/office/2006/metadata/properties" xmlns:ns2="dc67278c-c970-4833-af4e-b2eaf5b78db4" xmlns:ns3="5dda07ee-dae0-4ddc-8bd0-ad64434eb1ab" targetNamespace="http://schemas.microsoft.com/office/2006/metadata/properties" ma:root="true" ma:fieldsID="a3a453eacc646406ee29d3becfb7be14" ns2:_="" ns3:_="">
    <xsd:import namespace="dc67278c-c970-4833-af4e-b2eaf5b78db4"/>
    <xsd:import namespace="5dda07ee-dae0-4ddc-8bd0-ad64434eb1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67278c-c970-4833-af4e-b2eaf5b78d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da07ee-dae0-4ddc-8bd0-ad64434eb1a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dc67278c-c970-4833-af4e-b2eaf5b78db4" xsi:nil="true"/>
  </documentManagement>
</p:properties>
</file>

<file path=customXml/itemProps1.xml><?xml version="1.0" encoding="utf-8"?>
<ds:datastoreItem xmlns:ds="http://schemas.openxmlformats.org/officeDocument/2006/customXml" ds:itemID="{216C9816-4B54-45D6-9176-9EAA7E58C4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67278c-c970-4833-af4e-b2eaf5b78db4"/>
    <ds:schemaRef ds:uri="5dda07ee-dae0-4ddc-8bd0-ad64434eb1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4D5595-6B02-4937-9691-35D8E2B2AB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04C485-CF01-491A-A2CF-966AAB645AB5}">
  <ds:schemaRefs>
    <ds:schemaRef ds:uri="http://schemas.microsoft.com/office/2006/metadata/properties"/>
    <ds:schemaRef ds:uri="http://schemas.microsoft.com/office/infopath/2007/PartnerControls"/>
    <ds:schemaRef ds:uri="dc67278c-c970-4833-af4e-b2eaf5b78db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Scout Me In NCAC Woods</Template>
  <TotalTime>169</TotalTime>
  <Words>381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Franklin Gothic Medium Cond</vt:lpstr>
      <vt:lpstr>Office Theme</vt:lpstr>
      <vt:lpstr> Let’s Get Camping-Planning for Summer 2021</vt:lpstr>
      <vt:lpstr>Pre-Requisites</vt:lpstr>
      <vt:lpstr>Check-In</vt:lpstr>
      <vt:lpstr>Program</vt:lpstr>
      <vt:lpstr>Food Service</vt:lpstr>
      <vt:lpstr>Facilities/Miscellaneous</vt:lpstr>
      <vt:lpstr>Unknowns</vt:lpstr>
      <vt:lpstr>Resources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Let’s Get Camping-Planning for Summer 2021</dc:title>
  <dc:creator>Philip Barbash</dc:creator>
  <cp:lastModifiedBy>Sarah Moses</cp:lastModifiedBy>
  <cp:revision>10</cp:revision>
  <dcterms:created xsi:type="dcterms:W3CDTF">2021-03-02T16:29:53Z</dcterms:created>
  <dcterms:modified xsi:type="dcterms:W3CDTF">2021-03-05T00:08:48Z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0x0101002E7CA3309B577F4EBD016E9BBB6D86DC</vt:lpwstr>
  </property>
</Properties>
</file>