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bomb.wav"/>
          </p:stSnd>
        </p:sndAc>
      </p:transition>
    </mc:Choice>
    <mc:Fallback xmlns="">
      <p:transition spd="slow">
        <p:split orient="vert"/>
        <p:sndAc>
          <p:stSnd>
            <p:snd r:embed="rId3" name="bomb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8" name="bomb.wav"/>
          </p:stSnd>
        </p:sndAc>
      </p:transition>
    </mc:Choice>
    <mc:Fallback xmlns="">
      <p:transition spd="slow">
        <p:split orient="vert"/>
        <p:sndAc>
          <p:stSnd>
            <p:snd r:embed="rId19" name="bomb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0.xml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666214"/>
            <a:ext cx="7766936" cy="1646302"/>
          </a:xfrm>
        </p:spPr>
        <p:txBody>
          <a:bodyPr/>
          <a:lstStyle/>
          <a:p>
            <a:r>
              <a:rPr lang="en-US" dirty="0"/>
              <a:t>GOSHEN STAFF ALUMNI ASSOCIATION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5535389"/>
            <a:ext cx="7766936" cy="445864"/>
          </a:xfrm>
        </p:spPr>
        <p:txBody>
          <a:bodyPr/>
          <a:lstStyle/>
          <a:p>
            <a:r>
              <a:rPr lang="en-US" dirty="0"/>
              <a:t>Vision, Direction, and Sustainability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15" y="570155"/>
            <a:ext cx="2625762" cy="262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23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push.wav"/>
          </p:stSnd>
        </p:sndAc>
      </p:transition>
    </mc:Choice>
    <mc:Fallback xmlns="">
      <p:transition spd="slow">
        <p:split orient="vert"/>
        <p:sndAc>
          <p:stSnd>
            <p:snd r:embed="rId4" name="push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7986"/>
          </a:xfrm>
        </p:spPr>
        <p:txBody>
          <a:bodyPr/>
          <a:lstStyle/>
          <a:p>
            <a:pPr algn="ctr"/>
            <a:r>
              <a:rPr lang="en-US" dirty="0"/>
              <a:t>GSAA NEEDS YOU!!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31981"/>
            <a:ext cx="4335731" cy="45935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Executive Board</a:t>
            </a:r>
          </a:p>
          <a:p>
            <a:pPr lvl="1"/>
            <a:r>
              <a:rPr lang="en-US" dirty="0"/>
              <a:t>Nominate yourself or someone that is interested</a:t>
            </a:r>
          </a:p>
          <a:p>
            <a:r>
              <a:rPr lang="en-US" dirty="0"/>
              <a:t>Committees</a:t>
            </a:r>
          </a:p>
          <a:p>
            <a:pPr lvl="1"/>
            <a:r>
              <a:rPr lang="en-US" dirty="0"/>
              <a:t>Finance </a:t>
            </a:r>
          </a:p>
          <a:p>
            <a:pPr lvl="1"/>
            <a:r>
              <a:rPr lang="en-US" dirty="0"/>
              <a:t>Events</a:t>
            </a:r>
          </a:p>
          <a:p>
            <a:pPr lvl="1"/>
            <a:r>
              <a:rPr lang="en-US" dirty="0"/>
              <a:t>Membership</a:t>
            </a:r>
          </a:p>
          <a:p>
            <a:r>
              <a:rPr lang="en-US" dirty="0"/>
              <a:t>Work Weekends</a:t>
            </a:r>
          </a:p>
          <a:p>
            <a:pPr lvl="1"/>
            <a:r>
              <a:rPr lang="en-US" dirty="0"/>
              <a:t>We need you to help get the projects done</a:t>
            </a:r>
          </a:p>
          <a:p>
            <a:r>
              <a:rPr lang="en-US" dirty="0"/>
              <a:t>Other Events</a:t>
            </a:r>
          </a:p>
          <a:p>
            <a:pPr lvl="1"/>
            <a:r>
              <a:rPr lang="en-US" dirty="0"/>
              <a:t>Family Camp</a:t>
            </a:r>
          </a:p>
          <a:p>
            <a:r>
              <a:rPr lang="en-US" dirty="0"/>
              <a:t>Fundraising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587" y="1527586"/>
            <a:ext cx="3312049" cy="463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61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voltage.wav"/>
          </p:stSnd>
        </p:sndAc>
      </p:transition>
    </mc:Choice>
    <mc:Fallback xmlns="">
      <p:transition spd="slow">
        <p:split orient="vert"/>
        <p:sndAc>
          <p:stSnd>
            <p:snd r:embed="rId4" name="voltage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 FROM YOU</a:t>
            </a:r>
          </a:p>
        </p:txBody>
      </p:sp>
      <p:pic>
        <p:nvPicPr>
          <p:cNvPr id="4" name="Content Placeholder 3" descr="The &lt;strong&gt;Riddler&lt;/strong&gt; - Brickipedia, the LEGO Wiki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973" y="2312894"/>
            <a:ext cx="3654258" cy="3654258"/>
          </a:xfrm>
        </p:spPr>
      </p:pic>
    </p:spTree>
    <p:extLst>
      <p:ext uri="{BB962C8B-B14F-4D97-AF65-F5344CB8AC3E}">
        <p14:creationId xmlns:p14="http://schemas.microsoft.com/office/powerpoint/2010/main" val="211500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4" name="chimes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55433"/>
            <a:ext cx="7766936" cy="1646302"/>
          </a:xfrm>
        </p:spPr>
        <p:txBody>
          <a:bodyPr/>
          <a:lstStyle/>
          <a:p>
            <a:pPr algn="ctr"/>
            <a:r>
              <a:rPr lang="en-US" dirty="0"/>
              <a:t>THE END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470" y="2909046"/>
            <a:ext cx="3142129" cy="314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6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heel spokes="1"/>
        <p:sndAc>
          <p:stSnd>
            <p:snd r:embed="rId2" name="applause.wav"/>
          </p:stSnd>
        </p:sndAc>
      </p:transition>
    </mc:Choice>
    <mc:Fallback xmlns="">
      <p:transition spd="slow">
        <p:wheel spokes="1"/>
        <p:sndAc>
          <p:stSnd>
            <p:snd r:embed="rId4" name="applaus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6720"/>
            <a:ext cx="8596668" cy="778136"/>
          </a:xfrm>
        </p:spPr>
        <p:txBody>
          <a:bodyPr/>
          <a:lstStyle/>
          <a:p>
            <a:r>
              <a:rPr lang="en-US" dirty="0"/>
              <a:t>How we are going to bore you tonight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18795"/>
            <a:ext cx="8596668" cy="5497158"/>
          </a:xfrm>
        </p:spPr>
        <p:txBody>
          <a:bodyPr>
            <a:normAutofit/>
          </a:bodyPr>
          <a:lstStyle/>
          <a:p>
            <a:r>
              <a:rPr lang="en-US" dirty="0"/>
              <a:t>Review of:</a:t>
            </a:r>
          </a:p>
          <a:p>
            <a:pPr lvl="1"/>
            <a:r>
              <a:rPr lang="en-US" dirty="0"/>
              <a:t>Mission and vision statements</a:t>
            </a:r>
          </a:p>
          <a:p>
            <a:pPr lvl="1"/>
            <a:r>
              <a:rPr lang="en-US" dirty="0"/>
              <a:t>Core Values</a:t>
            </a:r>
          </a:p>
          <a:p>
            <a:pPr lvl="1"/>
            <a:r>
              <a:rPr lang="en-US" dirty="0"/>
              <a:t>By-Laws overview</a:t>
            </a:r>
          </a:p>
          <a:p>
            <a:pPr lvl="2"/>
            <a:r>
              <a:rPr lang="en-US" sz="1600" dirty="0"/>
              <a:t>Executive Board</a:t>
            </a:r>
          </a:p>
          <a:p>
            <a:pPr lvl="2"/>
            <a:r>
              <a:rPr lang="en-US" sz="1600" dirty="0"/>
              <a:t>Committees</a:t>
            </a:r>
          </a:p>
          <a:p>
            <a:pPr lvl="3"/>
            <a:r>
              <a:rPr lang="en-US" sz="1600" dirty="0"/>
              <a:t>Finance </a:t>
            </a:r>
          </a:p>
          <a:p>
            <a:pPr lvl="3"/>
            <a:r>
              <a:rPr lang="en-US" sz="1600" dirty="0"/>
              <a:t>Events</a:t>
            </a:r>
          </a:p>
          <a:p>
            <a:pPr lvl="3"/>
            <a:r>
              <a:rPr lang="en-US" sz="1600" dirty="0"/>
              <a:t>Membership</a:t>
            </a:r>
          </a:p>
          <a:p>
            <a:pPr lvl="2"/>
            <a:r>
              <a:rPr lang="en-US" sz="1600" dirty="0"/>
              <a:t>Events</a:t>
            </a:r>
          </a:p>
          <a:p>
            <a:pPr lvl="3"/>
            <a:r>
              <a:rPr lang="en-US" sz="1600" dirty="0"/>
              <a:t>Work weekends</a:t>
            </a:r>
          </a:p>
          <a:p>
            <a:pPr lvl="3"/>
            <a:r>
              <a:rPr lang="en-US" sz="1600" dirty="0"/>
              <a:t>Family Camp</a:t>
            </a:r>
          </a:p>
          <a:p>
            <a:r>
              <a:rPr lang="en-US" dirty="0"/>
              <a:t>How do you fit in?</a:t>
            </a:r>
          </a:p>
          <a:p>
            <a:r>
              <a:rPr lang="en-US" dirty="0"/>
              <a:t>Questions from you</a:t>
            </a:r>
          </a:p>
        </p:txBody>
      </p:sp>
    </p:spTree>
    <p:extLst>
      <p:ext uri="{BB962C8B-B14F-4D97-AF65-F5344CB8AC3E}">
        <p14:creationId xmlns:p14="http://schemas.microsoft.com/office/powerpoint/2010/main" val="3940070983"/>
      </p:ext>
    </p:extLst>
  </p:cSld>
  <p:clrMapOvr>
    <a:masterClrMapping/>
  </p:clrMapOvr>
  <p:transition spd="slow">
    <p:fade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AND VISION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MISSION STATEMENT</a:t>
            </a:r>
          </a:p>
          <a:p>
            <a:pPr lvl="1"/>
            <a:r>
              <a:rPr lang="en-US" dirty="0"/>
              <a:t>To support Goshen Scout Reservation through service, helping them provide a high quality scouting experience for the campers.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VISION STATEMENT</a:t>
            </a:r>
          </a:p>
          <a:p>
            <a:pPr lvl="1"/>
            <a:r>
              <a:rPr lang="en-US" dirty="0"/>
              <a:t>To become the leading physical and financial support for Goshen Scout Reservation, staff members and campers.</a:t>
            </a:r>
          </a:p>
        </p:txBody>
      </p:sp>
    </p:spTree>
    <p:extLst>
      <p:ext uri="{BB962C8B-B14F-4D97-AF65-F5344CB8AC3E}">
        <p14:creationId xmlns:p14="http://schemas.microsoft.com/office/powerpoint/2010/main" val="285528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drumroll.wav"/>
          </p:stSnd>
        </p:sndAc>
      </p:transition>
    </mc:Choice>
    <mc:Fallback xmlns="">
      <p:transition spd="slow">
        <p:split orient="vert"/>
        <p:sndAc>
          <p:stSnd>
            <p:snd r:embed="rId3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CORE VALUES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687" y="1930400"/>
            <a:ext cx="2302534" cy="3880773"/>
          </a:xfrm>
        </p:spPr>
        <p:txBody>
          <a:bodyPr/>
          <a:lstStyle/>
          <a:p>
            <a:r>
              <a:rPr lang="en-US" dirty="0"/>
              <a:t>Service</a:t>
            </a:r>
          </a:p>
          <a:p>
            <a:r>
              <a:rPr lang="en-US" dirty="0"/>
              <a:t>Fellowship</a:t>
            </a:r>
          </a:p>
          <a:p>
            <a:r>
              <a:rPr lang="en-US" dirty="0"/>
              <a:t>Family</a:t>
            </a:r>
          </a:p>
          <a:p>
            <a:r>
              <a:rPr lang="en-US" dirty="0"/>
              <a:t>Honor</a:t>
            </a:r>
          </a:p>
          <a:p>
            <a:r>
              <a:rPr lang="en-US" dirty="0"/>
              <a:t>Fun</a:t>
            </a:r>
          </a:p>
          <a:p>
            <a:r>
              <a:rPr lang="en-US" dirty="0"/>
              <a:t>Teamwork</a:t>
            </a:r>
          </a:p>
          <a:p>
            <a:r>
              <a:rPr lang="en-US" dirty="0"/>
              <a:t>Tradition</a:t>
            </a:r>
          </a:p>
        </p:txBody>
      </p:sp>
    </p:spTree>
    <p:extLst>
      <p:ext uri="{BB962C8B-B14F-4D97-AF65-F5344CB8AC3E}">
        <p14:creationId xmlns:p14="http://schemas.microsoft.com/office/powerpoint/2010/main" val="176731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488141"/>
          </a:xfrm>
        </p:spPr>
        <p:txBody>
          <a:bodyPr/>
          <a:lstStyle/>
          <a:p>
            <a:r>
              <a:rPr lang="en-US" dirty="0"/>
              <a:t>Overview of By-Laws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345167"/>
            <a:ext cx="8596668" cy="3244374"/>
          </a:xfrm>
        </p:spPr>
        <p:txBody>
          <a:bodyPr/>
          <a:lstStyle/>
          <a:p>
            <a:r>
              <a:rPr lang="en-US" dirty="0"/>
              <a:t>Points to remember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By-Laws have not been adopted yet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This will allow the membership to adjust laws before enacting them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GSAA Membership will vote on By-Laws to adopt them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Some laws are not negotiable (i.e. council representation and oversight)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Yes, there are 2 spaces after periods in the copy you received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Yes, we aware this is no longer grammatically correct</a:t>
            </a:r>
          </a:p>
        </p:txBody>
      </p:sp>
    </p:spTree>
    <p:extLst>
      <p:ext uri="{BB962C8B-B14F-4D97-AF65-F5344CB8AC3E}">
        <p14:creationId xmlns:p14="http://schemas.microsoft.com/office/powerpoint/2010/main" val="4168331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2" name="laser.wav"/>
          </p:stSnd>
        </p:sndAc>
      </p:transition>
    </mc:Choice>
    <mc:Fallback xmlns="">
      <p:transition spd="slow">
        <p:fade/>
        <p:sndAc>
          <p:stSnd>
            <p:snd r:embed="rId4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MEMBERSHIP</a:t>
            </a:r>
            <a:br>
              <a:rPr lang="en-US" dirty="0"/>
            </a:br>
            <a:r>
              <a:rPr lang="en-US" sz="2800" dirty="0"/>
              <a:t>2 Categories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Alumni</a:t>
            </a:r>
          </a:p>
          <a:p>
            <a:pPr lvl="1"/>
            <a:r>
              <a:rPr lang="en-US" dirty="0"/>
              <a:t>Primary membership base</a:t>
            </a:r>
          </a:p>
          <a:p>
            <a:pPr lvl="1"/>
            <a:r>
              <a:rPr lang="en-US" dirty="0"/>
              <a:t>Will be voting members</a:t>
            </a:r>
          </a:p>
          <a:p>
            <a:pPr lvl="1"/>
            <a:r>
              <a:rPr lang="en-US" dirty="0"/>
              <a:t>$25 annual dues</a:t>
            </a:r>
          </a:p>
          <a:p>
            <a:pPr lvl="1"/>
            <a:r>
              <a:rPr lang="en-US" dirty="0"/>
              <a:t>Do not need to be a registered scouter to be a member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Friends and Family</a:t>
            </a:r>
          </a:p>
          <a:p>
            <a:pPr lvl="1"/>
            <a:r>
              <a:rPr lang="en-US" dirty="0"/>
              <a:t>Designed to allow others to be active in something you are passionate about</a:t>
            </a:r>
          </a:p>
          <a:p>
            <a:pPr lvl="1"/>
            <a:r>
              <a:rPr lang="en-US" dirty="0"/>
              <a:t>Will not have voting privileges</a:t>
            </a:r>
          </a:p>
          <a:p>
            <a:pPr lvl="1"/>
            <a:r>
              <a:rPr lang="en-US" dirty="0"/>
              <a:t>$20 annual dues</a:t>
            </a:r>
          </a:p>
        </p:txBody>
      </p:sp>
    </p:spTree>
    <p:extLst>
      <p:ext uri="{BB962C8B-B14F-4D97-AF65-F5344CB8AC3E}">
        <p14:creationId xmlns:p14="http://schemas.microsoft.com/office/powerpoint/2010/main" val="1105718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GET FOR BEING A MEMBER?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Newsletter</a:t>
            </a:r>
          </a:p>
          <a:p>
            <a:pPr lvl="1"/>
            <a:r>
              <a:rPr lang="en-US" dirty="0"/>
              <a:t>Must be distributed at least once a year </a:t>
            </a:r>
          </a:p>
          <a:p>
            <a:r>
              <a:rPr lang="en-US" dirty="0"/>
              <a:t>NCAC GSAA Council Service Patch (CSP)</a:t>
            </a:r>
          </a:p>
          <a:p>
            <a:pPr lvl="1"/>
            <a:r>
              <a:rPr lang="en-US" dirty="0"/>
              <a:t>There will be limited edition CSPs for members whom generously donate to the GSAA </a:t>
            </a:r>
          </a:p>
          <a:p>
            <a:r>
              <a:rPr lang="en-US" dirty="0"/>
              <a:t>Current staff can receive discounts to participate in GSAA events</a:t>
            </a:r>
          </a:p>
          <a:p>
            <a:pPr lvl="1"/>
            <a:r>
              <a:rPr lang="en-US" dirty="0"/>
              <a:t>Discount will be determined by finance committee prior to event</a:t>
            </a:r>
          </a:p>
        </p:txBody>
      </p:sp>
    </p:spTree>
    <p:extLst>
      <p:ext uri="{BB962C8B-B14F-4D97-AF65-F5344CB8AC3E}">
        <p14:creationId xmlns:p14="http://schemas.microsoft.com/office/powerpoint/2010/main" val="19920254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859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ORGANIZATIONAL STRUCTURE </a:t>
            </a:r>
            <a:br>
              <a:rPr lang="en-US" dirty="0"/>
            </a:br>
            <a:r>
              <a:rPr lang="en-US" dirty="0"/>
              <a:t>– Executive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76225"/>
            <a:ext cx="8596668" cy="4647303"/>
          </a:xfrm>
        </p:spPr>
        <p:txBody>
          <a:bodyPr/>
          <a:lstStyle/>
          <a:p>
            <a:r>
              <a:rPr lang="en-US" dirty="0"/>
              <a:t>Executive Board(EB)</a:t>
            </a:r>
          </a:p>
          <a:p>
            <a:pPr lvl="1"/>
            <a:r>
              <a:rPr lang="en-US" dirty="0"/>
              <a:t>Board members will be voted on by the alumni membership </a:t>
            </a:r>
          </a:p>
          <a:p>
            <a:pPr lvl="1"/>
            <a:r>
              <a:rPr lang="en-US" dirty="0"/>
              <a:t>Must be an Alumni member to be eligible to run for the board</a:t>
            </a:r>
          </a:p>
          <a:p>
            <a:pPr lvl="1"/>
            <a:r>
              <a:rPr lang="en-US" dirty="0"/>
              <a:t>Will be elected by the alumni membership</a:t>
            </a:r>
          </a:p>
          <a:p>
            <a:pPr lvl="2"/>
            <a:r>
              <a:rPr lang="en-US" dirty="0"/>
              <a:t>3 year term</a:t>
            </a:r>
          </a:p>
          <a:p>
            <a:pPr lvl="2"/>
            <a:r>
              <a:rPr lang="en-US" dirty="0"/>
              <a:t>Elections will be held via online balloting</a:t>
            </a:r>
          </a:p>
          <a:p>
            <a:pPr lvl="2"/>
            <a:r>
              <a:rPr lang="en-US" dirty="0"/>
              <a:t>Will consist of an odd number of members (including NCAC Advisor)</a:t>
            </a:r>
          </a:p>
          <a:p>
            <a:pPr lvl="1"/>
            <a:r>
              <a:rPr lang="en-US" dirty="0"/>
              <a:t>NCAC Adviser will be have a spot on the board (not negotiable)</a:t>
            </a:r>
          </a:p>
          <a:p>
            <a:pPr lvl="2"/>
            <a:r>
              <a:rPr lang="en-US" dirty="0"/>
              <a:t>This person will be appointed by NCAC</a:t>
            </a:r>
          </a:p>
          <a:p>
            <a:pPr lvl="1"/>
            <a:r>
              <a:rPr lang="en-US" dirty="0"/>
              <a:t>Will meet regularly via phone or video conferencing.</a:t>
            </a:r>
          </a:p>
          <a:p>
            <a:pPr lvl="1"/>
            <a:r>
              <a:rPr lang="en-US" dirty="0"/>
              <a:t>Oversees all committees</a:t>
            </a:r>
          </a:p>
        </p:txBody>
      </p:sp>
    </p:spTree>
    <p:extLst>
      <p:ext uri="{BB962C8B-B14F-4D97-AF65-F5344CB8AC3E}">
        <p14:creationId xmlns:p14="http://schemas.microsoft.com/office/powerpoint/2010/main" val="2076811742"/>
      </p:ext>
    </p:extLst>
  </p:cSld>
  <p:clrMapOvr>
    <a:masterClrMapping/>
  </p:clrMapOvr>
  <p:transition spd="slow">
    <p:cover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ORGANIZATION STRUCTURE</a:t>
            </a:r>
            <a:br>
              <a:rPr lang="en-US" dirty="0"/>
            </a:br>
            <a:r>
              <a:rPr lang="en-US" dirty="0"/>
              <a:t>- Committees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77334" y="1872852"/>
            <a:ext cx="3313355" cy="576262"/>
          </a:xfrm>
        </p:spPr>
        <p:txBody>
          <a:bodyPr/>
          <a:lstStyle/>
          <a:p>
            <a:r>
              <a:rPr lang="en-US" b="1" dirty="0"/>
              <a:t>Finance Committee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078" y="2464674"/>
            <a:ext cx="3313355" cy="3889466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Reports directly to the EB</a:t>
            </a:r>
          </a:p>
          <a:p>
            <a:pPr lvl="1"/>
            <a:r>
              <a:rPr lang="en-US" dirty="0"/>
              <a:t>Manage all funds and budgets</a:t>
            </a:r>
          </a:p>
          <a:p>
            <a:pPr lvl="2"/>
            <a:r>
              <a:rPr lang="en-US" dirty="0"/>
              <a:t>Event budgets </a:t>
            </a:r>
          </a:p>
          <a:p>
            <a:pPr lvl="2"/>
            <a:r>
              <a:rPr lang="en-US" dirty="0"/>
              <a:t>Capital Endowment</a:t>
            </a:r>
          </a:p>
          <a:p>
            <a:pPr lvl="2"/>
            <a:r>
              <a:rPr lang="en-US" dirty="0"/>
              <a:t>Awards</a:t>
            </a:r>
          </a:p>
          <a:p>
            <a:pPr lvl="2"/>
            <a:r>
              <a:rPr lang="en-US" dirty="0"/>
              <a:t>Scholarships</a:t>
            </a:r>
          </a:p>
          <a:p>
            <a:pPr lvl="1"/>
            <a:r>
              <a:rPr lang="en-US" dirty="0"/>
              <a:t>Makes sure that funds are being appropriately distributed to programs, facilities and camp staff</a:t>
            </a:r>
          </a:p>
          <a:p>
            <a:pPr lvl="1"/>
            <a:r>
              <a:rPr lang="en-US" dirty="0"/>
              <a:t>Run by a committee Chair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23795" y="1872852"/>
            <a:ext cx="2969112" cy="576262"/>
          </a:xfrm>
        </p:spPr>
        <p:txBody>
          <a:bodyPr/>
          <a:lstStyle/>
          <a:p>
            <a:r>
              <a:rPr lang="en-US" b="1" dirty="0"/>
              <a:t>Events Committee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23796" y="2464674"/>
            <a:ext cx="2840798" cy="3304117"/>
          </a:xfrm>
        </p:spPr>
        <p:txBody>
          <a:bodyPr/>
          <a:lstStyle/>
          <a:p>
            <a:r>
              <a:rPr lang="en-US" dirty="0"/>
              <a:t>Reports directly to the EB</a:t>
            </a:r>
          </a:p>
          <a:p>
            <a:r>
              <a:rPr lang="en-US" dirty="0"/>
              <a:t>Organizes Events</a:t>
            </a:r>
          </a:p>
          <a:p>
            <a:pPr lvl="1"/>
            <a:r>
              <a:rPr lang="en-US" dirty="0"/>
              <a:t>Work Weekend</a:t>
            </a:r>
          </a:p>
          <a:p>
            <a:pPr lvl="2"/>
            <a:r>
              <a:rPr lang="en-US" dirty="0"/>
              <a:t>Communicates with camps to create projects</a:t>
            </a:r>
          </a:p>
          <a:p>
            <a:pPr lvl="1"/>
            <a:r>
              <a:rPr lang="en-US" dirty="0"/>
              <a:t>Awards Banquets</a:t>
            </a:r>
          </a:p>
          <a:p>
            <a:r>
              <a:rPr lang="en-US" dirty="0"/>
              <a:t>Run by a committee Chair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6013" y="1989241"/>
            <a:ext cx="3583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Membership Committee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90958" y="2464674"/>
            <a:ext cx="3185024" cy="3919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Reports directly to the EB</a:t>
            </a: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Membership Stuff</a:t>
            </a:r>
          </a:p>
          <a:p>
            <a:pPr marL="742950" lvl="1" indent="-28575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Recruitment</a:t>
            </a:r>
          </a:p>
          <a:p>
            <a:pPr marL="742950" lvl="1" indent="-28575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Satisfaction</a:t>
            </a:r>
          </a:p>
          <a:p>
            <a:pPr marL="742950" lvl="1" indent="-28575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Communication</a:t>
            </a:r>
          </a:p>
          <a:p>
            <a:pPr marL="1200150" lvl="2" indent="-28575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400" dirty="0"/>
              <a:t>Newsletter</a:t>
            </a:r>
          </a:p>
          <a:p>
            <a:pPr marL="1200150" lvl="2" indent="-28575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400" dirty="0"/>
              <a:t>Website</a:t>
            </a:r>
          </a:p>
          <a:p>
            <a:pPr marL="742950" lvl="1" indent="-28575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Goshen Hall of Fame</a:t>
            </a:r>
          </a:p>
          <a:p>
            <a:pPr marL="742950" lvl="1" indent="-285750"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/>
              <a:t>Run by a committee Chair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476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  <p:sndAc>
          <p:stSnd>
            <p:snd r:embed="rId2" name="breeze.wav"/>
          </p:stSnd>
        </p:sndAc>
      </p:transition>
    </mc:Choice>
    <mc:Fallback xmlns="">
      <p:transition spd="slow">
        <p:fade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0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568</TotalTime>
  <Words>502</Words>
  <Application>Microsoft Office PowerPoint</Application>
  <PresentationFormat>Widescreen</PresentationFormat>
  <Paragraphs>108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GOSHEN STAFF ALUMNI ASSOCIATION</vt:lpstr>
      <vt:lpstr>How we are going to bore you tonight </vt:lpstr>
      <vt:lpstr>MISSION AND VISION STATEMENTS</vt:lpstr>
      <vt:lpstr>CORE VALUES  </vt:lpstr>
      <vt:lpstr>Overview of By-Laws</vt:lpstr>
      <vt:lpstr>MEMBERSHIP 2 Categories </vt:lpstr>
      <vt:lpstr>WHAT DO YOU GET FOR BEING A MEMBER?</vt:lpstr>
      <vt:lpstr>ORGANIZATIONAL STRUCTURE  – Executive Board</vt:lpstr>
      <vt:lpstr>ORGANIZATION STRUCTURE - Committees</vt:lpstr>
      <vt:lpstr>GSAA NEEDS YOU!!</vt:lpstr>
      <vt:lpstr>QUESTIONS FROM YOU</vt:lpstr>
      <vt:lpstr>THE END</vt:lpstr>
    </vt:vector>
  </TitlesOfParts>
  <Company>Montgomery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GOSHEN STAFF ALUMNI ASSOCIATION</dc:title>
  <dc:creator>Martin, Robert V.</dc:creator>
  <cp:lastModifiedBy>Haynes, Wes</cp:lastModifiedBy>
  <cp:revision>27</cp:revision>
  <dcterms:created xsi:type="dcterms:W3CDTF">2018-04-09T20:39:32Z</dcterms:created>
  <dcterms:modified xsi:type="dcterms:W3CDTF">2018-05-10T12:20:52Z</dcterms:modified>
</cp:coreProperties>
</file>